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78" r:id="rId2"/>
    <p:sldId id="441" r:id="rId3"/>
    <p:sldId id="445" r:id="rId4"/>
    <p:sldId id="591" r:id="rId5"/>
    <p:sldId id="598" r:id="rId6"/>
    <p:sldId id="589" r:id="rId7"/>
    <p:sldId id="481" r:id="rId8"/>
    <p:sldId id="590" r:id="rId9"/>
    <p:sldId id="457" r:id="rId10"/>
    <p:sldId id="459" r:id="rId11"/>
    <p:sldId id="477" r:id="rId12"/>
    <p:sldId id="476" r:id="rId13"/>
    <p:sldId id="482" r:id="rId14"/>
    <p:sldId id="484" r:id="rId15"/>
    <p:sldId id="588" r:id="rId16"/>
    <p:sldId id="575" r:id="rId17"/>
    <p:sldId id="515" r:id="rId18"/>
    <p:sldId id="596" r:id="rId19"/>
    <p:sldId id="425" r:id="rId20"/>
    <p:sldId id="594" r:id="rId21"/>
    <p:sldId id="439" r:id="rId22"/>
    <p:sldId id="519" r:id="rId23"/>
    <p:sldId id="595" r:id="rId24"/>
    <p:sldId id="551" r:id="rId25"/>
    <p:sldId id="574" r:id="rId26"/>
    <p:sldId id="59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05" autoAdjust="0"/>
    <p:restoredTop sz="91461" autoAdjust="0"/>
  </p:normalViewPr>
  <p:slideViewPr>
    <p:cSldViewPr snapToGrid="0" snapToObjects="1">
      <p:cViewPr>
        <p:scale>
          <a:sx n="67" d="100"/>
          <a:sy n="67" d="100"/>
        </p:scale>
        <p:origin x="1152" y="640"/>
      </p:cViewPr>
      <p:guideLst>
        <p:guide orient="horz" pos="2160"/>
        <p:guide pos="3840"/>
      </p:guideLst>
    </p:cSldViewPr>
  </p:slideViewPr>
  <p:outlineViewPr>
    <p:cViewPr>
      <p:scale>
        <a:sx n="33" d="100"/>
        <a:sy n="33" d="100"/>
      </p:scale>
      <p:origin x="0" y="936"/>
    </p:cViewPr>
  </p:outlineViewPr>
  <p:notesTextViewPr>
    <p:cViewPr>
      <p:scale>
        <a:sx n="100" d="100"/>
        <a:sy n="100" d="100"/>
      </p:scale>
      <p:origin x="0" y="0"/>
    </p:cViewPr>
  </p:notesTextViewPr>
  <p:sorterViewPr>
    <p:cViewPr varScale="1">
      <p:scale>
        <a:sx n="100" d="100"/>
        <a:sy n="100" d="100"/>
      </p:scale>
      <p:origin x="0" y="2752"/>
    </p:cViewPr>
  </p:sorterViewPr>
  <p:notesViewPr>
    <p:cSldViewPr snapToGrid="0" snapToObjects="1">
      <p:cViewPr varScale="1">
        <p:scale>
          <a:sx n="83" d="100"/>
          <a:sy n="83" d="100"/>
        </p:scale>
        <p:origin x="-219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dobe Jenson Pro"/>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E084DF-0E00-AE42-A8D6-60945DC4E985}" type="datetimeFigureOut">
              <a:rPr lang="en-US" smtClean="0">
                <a:latin typeface="Adobe Jenson Pro"/>
              </a:rPr>
              <a:pPr/>
              <a:t>11/28/18</a:t>
            </a:fld>
            <a:endParaRPr lang="en-US" dirty="0">
              <a:latin typeface="Adobe Jenson Pro"/>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dobe Jenson Pro"/>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6EFF95-3E19-F643-A895-0C2DF6832C8C}" type="slidenum">
              <a:rPr lang="en-US" smtClean="0">
                <a:latin typeface="Adobe Jenson Pro"/>
              </a:rPr>
              <a:pPr/>
              <a:t>‹#›</a:t>
            </a:fld>
            <a:endParaRPr lang="en-US" dirty="0">
              <a:latin typeface="Adobe Jenson Pro"/>
            </a:endParaRPr>
          </a:p>
        </p:txBody>
      </p:sp>
    </p:spTree>
    <p:extLst>
      <p:ext uri="{BB962C8B-B14F-4D97-AF65-F5344CB8AC3E}">
        <p14:creationId xmlns:p14="http://schemas.microsoft.com/office/powerpoint/2010/main" val="3598354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dobe Jenson Pro"/>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dobe Jenson Pro"/>
              </a:defRPr>
            </a:lvl1pPr>
          </a:lstStyle>
          <a:p>
            <a:fld id="{B2ADD330-5F45-1849-9243-514D2103848D}" type="datetimeFigureOut">
              <a:rPr lang="en-US" smtClean="0"/>
              <a:pPr/>
              <a:t>11/28/18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dobe Jenson Pro"/>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dobe Jenson Pro"/>
              </a:defRPr>
            </a:lvl1pPr>
          </a:lstStyle>
          <a:p>
            <a:fld id="{CD74316D-C5A9-9C46-B1CB-C51A36FFCE55}" type="slidenum">
              <a:rPr lang="en-US" smtClean="0"/>
              <a:pPr/>
              <a:t>‹#›</a:t>
            </a:fld>
            <a:endParaRPr lang="en-US" dirty="0"/>
          </a:p>
        </p:txBody>
      </p:sp>
    </p:spTree>
    <p:extLst>
      <p:ext uri="{BB962C8B-B14F-4D97-AF65-F5344CB8AC3E}">
        <p14:creationId xmlns:p14="http://schemas.microsoft.com/office/powerpoint/2010/main" val="2254697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dobe Jenson Pro"/>
        <a:ea typeface="+mn-ea"/>
        <a:cs typeface="+mn-cs"/>
      </a:defRPr>
    </a:lvl1pPr>
    <a:lvl2pPr marL="457200" algn="l" defTabSz="457200" rtl="0" eaLnBrk="1" latinLnBrk="0" hangingPunct="1">
      <a:defRPr sz="1200" kern="1200">
        <a:solidFill>
          <a:schemeClr val="tx1"/>
        </a:solidFill>
        <a:latin typeface="Adobe Jenson Pro"/>
        <a:ea typeface="+mn-ea"/>
        <a:cs typeface="+mn-cs"/>
      </a:defRPr>
    </a:lvl2pPr>
    <a:lvl3pPr marL="914400" algn="l" defTabSz="457200" rtl="0" eaLnBrk="1" latinLnBrk="0" hangingPunct="1">
      <a:defRPr sz="1200" kern="1200">
        <a:solidFill>
          <a:schemeClr val="tx1"/>
        </a:solidFill>
        <a:latin typeface="Adobe Jenson Pro"/>
        <a:ea typeface="+mn-ea"/>
        <a:cs typeface="+mn-cs"/>
      </a:defRPr>
    </a:lvl3pPr>
    <a:lvl4pPr marL="1371600" algn="l" defTabSz="457200" rtl="0" eaLnBrk="1" latinLnBrk="0" hangingPunct="1">
      <a:defRPr sz="1200" kern="1200">
        <a:solidFill>
          <a:schemeClr val="tx1"/>
        </a:solidFill>
        <a:latin typeface="Adobe Jenson Pro"/>
        <a:ea typeface="+mn-ea"/>
        <a:cs typeface="+mn-cs"/>
      </a:defRPr>
    </a:lvl4pPr>
    <a:lvl5pPr marL="1828800" algn="l" defTabSz="457200" rtl="0" eaLnBrk="1" latinLnBrk="0" hangingPunct="1">
      <a:defRPr sz="1200" kern="1200">
        <a:solidFill>
          <a:schemeClr val="tx1"/>
        </a:solidFill>
        <a:latin typeface="Adobe Jenson Pro"/>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1</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r>
              <a:rPr lang="en-US" dirty="0"/>
              <a:t>Historian</a:t>
            </a:r>
            <a:r>
              <a:rPr lang="en-US" baseline="0" dirty="0"/>
              <a:t> of science– study institutions of governance.  </a:t>
            </a:r>
            <a:endParaRPr lang="en-US" dirty="0"/>
          </a:p>
          <a:p>
            <a:endParaRPr lang="en-US" dirty="0"/>
          </a:p>
          <a:p>
            <a:r>
              <a:rPr lang="en-US" dirty="0"/>
              <a:t>These are not complicated ideas in the concrete.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10</a:t>
            </a:fld>
            <a:endParaRPr lang="en-US" dirty="0"/>
          </a:p>
        </p:txBody>
      </p:sp>
    </p:spTree>
    <p:extLst>
      <p:ext uri="{BB962C8B-B14F-4D97-AF65-F5344CB8AC3E}">
        <p14:creationId xmlns:p14="http://schemas.microsoft.com/office/powerpoint/2010/main" val="405902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11</a:t>
            </a:fld>
            <a:endParaRPr lang="en-US" dirty="0"/>
          </a:p>
        </p:txBody>
      </p:sp>
    </p:spTree>
    <p:extLst>
      <p:ext uri="{BB962C8B-B14F-4D97-AF65-F5344CB8AC3E}">
        <p14:creationId xmlns:p14="http://schemas.microsoft.com/office/powerpoint/2010/main" val="3865708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12</a:t>
            </a:fld>
            <a:endParaRPr lang="en-US" dirty="0"/>
          </a:p>
        </p:txBody>
      </p:sp>
    </p:spTree>
    <p:extLst>
      <p:ext uri="{BB962C8B-B14F-4D97-AF65-F5344CB8AC3E}">
        <p14:creationId xmlns:p14="http://schemas.microsoft.com/office/powerpoint/2010/main" val="243823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13</a:t>
            </a:fld>
            <a:endParaRPr lang="en-US" dirty="0"/>
          </a:p>
        </p:txBody>
      </p:sp>
    </p:spTree>
    <p:extLst>
      <p:ext uri="{BB962C8B-B14F-4D97-AF65-F5344CB8AC3E}">
        <p14:creationId xmlns:p14="http://schemas.microsoft.com/office/powerpoint/2010/main" val="9126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14</a:t>
            </a:fld>
            <a:endParaRPr lang="en-US" dirty="0"/>
          </a:p>
        </p:txBody>
      </p:sp>
    </p:spTree>
    <p:extLst>
      <p:ext uri="{BB962C8B-B14F-4D97-AF65-F5344CB8AC3E}">
        <p14:creationId xmlns:p14="http://schemas.microsoft.com/office/powerpoint/2010/main" val="414479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16</a:t>
            </a:fld>
            <a:endParaRPr lang="en-US" dirty="0"/>
          </a:p>
        </p:txBody>
      </p:sp>
    </p:spTree>
    <p:extLst>
      <p:ext uri="{BB962C8B-B14F-4D97-AF65-F5344CB8AC3E}">
        <p14:creationId xmlns:p14="http://schemas.microsoft.com/office/powerpoint/2010/main" val="21674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17</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dobe Jenson Pro"/>
                <a:ea typeface="+mn-ea"/>
                <a:cs typeface="+mn-cs"/>
              </a:rPr>
              <a:t>We are swept along with these changes only if we choose to go with the flow.  Rudderless.  </a:t>
            </a:r>
          </a:p>
          <a:p>
            <a:endParaRPr lang="en-US" dirty="0"/>
          </a:p>
          <a:p>
            <a:endParaRPr lang="en-US" dirty="0"/>
          </a:p>
        </p:txBody>
      </p:sp>
    </p:spTree>
    <p:extLst>
      <p:ext uri="{BB962C8B-B14F-4D97-AF65-F5344CB8AC3E}">
        <p14:creationId xmlns:p14="http://schemas.microsoft.com/office/powerpoint/2010/main" val="2867272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18</a:t>
            </a:fld>
            <a:endParaRPr lang="en-US" dirty="0"/>
          </a:p>
        </p:txBody>
      </p:sp>
    </p:spTree>
    <p:extLst>
      <p:ext uri="{BB962C8B-B14F-4D97-AF65-F5344CB8AC3E}">
        <p14:creationId xmlns:p14="http://schemas.microsoft.com/office/powerpoint/2010/main" val="1172522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Walter </a:t>
            </a:r>
            <a:r>
              <a:rPr lang="en-US" dirty="0" err="1"/>
              <a:t>mondale</a:t>
            </a:r>
            <a:r>
              <a:rPr lang="en-US" dirty="0"/>
              <a:t>, ted </a:t>
            </a:r>
            <a:r>
              <a:rPr lang="en-US" dirty="0" err="1"/>
              <a:t>kennedy</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19</a:t>
            </a:fld>
            <a:endParaRPr lang="en-US" dirty="0"/>
          </a:p>
        </p:txBody>
      </p:sp>
    </p:spTree>
    <p:extLst>
      <p:ext uri="{BB962C8B-B14F-4D97-AF65-F5344CB8AC3E}">
        <p14:creationId xmlns:p14="http://schemas.microsoft.com/office/powerpoint/2010/main" val="2051565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20</a:t>
            </a:fld>
            <a:endParaRPr lang="en-US" dirty="0"/>
          </a:p>
        </p:txBody>
      </p:sp>
    </p:spTree>
    <p:extLst>
      <p:ext uri="{BB962C8B-B14F-4D97-AF65-F5344CB8AC3E}">
        <p14:creationId xmlns:p14="http://schemas.microsoft.com/office/powerpoint/2010/main" val="222392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21</a:t>
            </a:fld>
            <a:endParaRPr lang="en-US" dirty="0"/>
          </a:p>
        </p:txBody>
      </p:sp>
    </p:spTree>
    <p:extLst>
      <p:ext uri="{BB962C8B-B14F-4D97-AF65-F5344CB8AC3E}">
        <p14:creationId xmlns:p14="http://schemas.microsoft.com/office/powerpoint/2010/main" val="1496935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22</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dobe Jenson Pro"/>
                <a:ea typeface="+mn-ea"/>
                <a:cs typeface="+mn-cs"/>
              </a:rPr>
              <a:t>We are swept along with these changes only if we choose to go with the flow.  Rudderless.  </a:t>
            </a:r>
          </a:p>
          <a:p>
            <a:endParaRPr lang="en-US" dirty="0"/>
          </a:p>
          <a:p>
            <a:endParaRPr lang="en-US" dirty="0"/>
          </a:p>
        </p:txBody>
      </p:sp>
    </p:spTree>
    <p:extLst>
      <p:ext uri="{BB962C8B-B14F-4D97-AF65-F5344CB8AC3E}">
        <p14:creationId xmlns:p14="http://schemas.microsoft.com/office/powerpoint/2010/main" val="391507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23</a:t>
            </a:fld>
            <a:endParaRPr lang="en-US" dirty="0"/>
          </a:p>
        </p:txBody>
      </p:sp>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dobe Jenson Pro"/>
                <a:ea typeface="+mn-ea"/>
                <a:cs typeface="+mn-cs"/>
              </a:rPr>
              <a:t>We are swept along with these changes only if we choose to go with the flow.  Rudderless.  </a:t>
            </a:r>
          </a:p>
          <a:p>
            <a:endParaRPr lang="en-US" dirty="0"/>
          </a:p>
          <a:p>
            <a:endParaRPr lang="en-US" dirty="0"/>
          </a:p>
        </p:txBody>
      </p:sp>
    </p:spTree>
    <p:extLst>
      <p:ext uri="{BB962C8B-B14F-4D97-AF65-F5344CB8AC3E}">
        <p14:creationId xmlns:p14="http://schemas.microsoft.com/office/powerpoint/2010/main" val="109768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24</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a typeface="+mn-ea"/>
                <a:cs typeface="+mn-cs"/>
              </a:rPr>
              <a:t>We are swept along with these changes only if we choose to go with the flow.  Rudderless.  </a:t>
            </a:r>
          </a:p>
          <a:p>
            <a:endParaRPr lang="en-US" dirty="0"/>
          </a:p>
          <a:p>
            <a:endParaRPr lang="en-US" dirty="0"/>
          </a:p>
        </p:txBody>
      </p:sp>
    </p:spTree>
    <p:extLst>
      <p:ext uri="{BB962C8B-B14F-4D97-AF65-F5344CB8AC3E}">
        <p14:creationId xmlns:p14="http://schemas.microsoft.com/office/powerpoint/2010/main" val="3954304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25</a:t>
            </a:fld>
            <a:endParaRPr lang="en-US" dirty="0"/>
          </a:p>
        </p:txBody>
      </p:sp>
    </p:spTree>
    <p:extLst>
      <p:ext uri="{BB962C8B-B14F-4D97-AF65-F5344CB8AC3E}">
        <p14:creationId xmlns:p14="http://schemas.microsoft.com/office/powerpoint/2010/main" val="324655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26</a:t>
            </a:fld>
            <a:endParaRPr lang="en-US" dirty="0"/>
          </a:p>
        </p:txBody>
      </p:sp>
    </p:spTree>
    <p:extLst>
      <p:ext uri="{BB962C8B-B14F-4D97-AF65-F5344CB8AC3E}">
        <p14:creationId xmlns:p14="http://schemas.microsoft.com/office/powerpoint/2010/main" val="1666389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4</a:t>
            </a:fld>
            <a:endParaRPr lang="en-US" dirty="0"/>
          </a:p>
        </p:txBody>
      </p:sp>
    </p:spTree>
    <p:extLst>
      <p:ext uri="{BB962C8B-B14F-4D97-AF65-F5344CB8AC3E}">
        <p14:creationId xmlns:p14="http://schemas.microsoft.com/office/powerpoint/2010/main" val="198531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5</a:t>
            </a:fld>
            <a:endParaRPr lang="en-US" dirty="0"/>
          </a:p>
        </p:txBody>
      </p:sp>
    </p:spTree>
    <p:extLst>
      <p:ext uri="{BB962C8B-B14F-4D97-AF65-F5344CB8AC3E}">
        <p14:creationId xmlns:p14="http://schemas.microsoft.com/office/powerpoint/2010/main" val="425891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43371-1BD8-E24C-9B29-52FF406119F1}" type="slidenum">
              <a:rPr lang="en-US"/>
              <a:pPr/>
              <a:t>6</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Adobe Jenson Pro"/>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dobe Jenson Pro"/>
                <a:ea typeface="+mn-ea"/>
                <a:cs typeface="+mn-cs"/>
              </a:rPr>
              <a:t>We are swept along with these changes only if we choose to go with the flow.  Rudderless.  </a:t>
            </a:r>
          </a:p>
          <a:p>
            <a:endParaRPr lang="en-US" dirty="0"/>
          </a:p>
          <a:p>
            <a:endParaRPr lang="en-US" dirty="0"/>
          </a:p>
        </p:txBody>
      </p:sp>
    </p:spTree>
    <p:extLst>
      <p:ext uri="{BB962C8B-B14F-4D97-AF65-F5344CB8AC3E}">
        <p14:creationId xmlns:p14="http://schemas.microsoft.com/office/powerpoint/2010/main" val="33003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About the</a:t>
            </a:r>
            <a:r>
              <a:rPr lang="en-US" baseline="0" dirty="0"/>
              <a:t> moral fabric of a society– not merely in terms of how we ask questions like “is it a person”, but how we make our deliberative institutions, and who we trust to know best—</a:t>
            </a:r>
          </a:p>
          <a:p>
            <a:endParaRPr lang="en-US" baseline="0" dirty="0"/>
          </a:p>
          <a:p>
            <a:endParaRPr lang="en-US" baseline="0" dirty="0"/>
          </a:p>
          <a:p>
            <a:r>
              <a:rPr lang="en-US" baseline="0" dirty="0"/>
              <a:t>-- not unlike H5N1 case– complex, scientifically uncertain area, prediction about the future that may or may not come to pass, reliance on experts to get the job done, but with uncertain consequences for others (moral, social, cultural, biological); the question of who is responsible for asking and answering these questions– scientists?, governments? Individuals? (which individuals)? </a:t>
            </a:r>
            <a:endParaRPr lang="en-US" dirty="0"/>
          </a:p>
        </p:txBody>
      </p:sp>
      <p:sp>
        <p:nvSpPr>
          <p:cNvPr id="4" name="Slide Number Placeholder 3"/>
          <p:cNvSpPr>
            <a:spLocks noGrp="1"/>
          </p:cNvSpPr>
          <p:nvPr>
            <p:ph type="sldNum" sz="quarter" idx="10"/>
          </p:nvPr>
        </p:nvSpPr>
        <p:spPr/>
        <p:txBody>
          <a:bodyPr/>
          <a:lstStyle/>
          <a:p>
            <a:fld id="{CD74316D-C5A9-9C46-B1CB-C51A36FFCE55}" type="slidenum">
              <a:rPr lang="en-US" smtClean="0"/>
              <a:pPr/>
              <a:t>7</a:t>
            </a:fld>
            <a:endParaRPr lang="en-US" dirty="0"/>
          </a:p>
        </p:txBody>
      </p:sp>
    </p:spTree>
    <p:extLst>
      <p:ext uri="{BB962C8B-B14F-4D97-AF65-F5344CB8AC3E}">
        <p14:creationId xmlns:p14="http://schemas.microsoft.com/office/powerpoint/2010/main" val="284557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a typeface="+mn-ea"/>
                <a:cs typeface="+mn-cs"/>
              </a:rPr>
              <a:t>In </a:t>
            </a:r>
            <a:r>
              <a:rPr lang="en-US" sz="1200" i="0" kern="1200" dirty="0" err="1">
                <a:solidFill>
                  <a:schemeClr val="tx1"/>
                </a:solidFill>
                <a:ea typeface="+mn-ea"/>
                <a:cs typeface="+mn-cs"/>
              </a:rPr>
              <a:t>july</a:t>
            </a:r>
            <a:r>
              <a:rPr lang="en-US" sz="1200" i="0" kern="1200" dirty="0">
                <a:solidFill>
                  <a:schemeClr val="tx1"/>
                </a:solidFill>
                <a:ea typeface="+mn-ea"/>
                <a:cs typeface="+mn-cs"/>
              </a:rPr>
              <a:t> of 1978, Louis brown, the first “test-tube” baby was born.  As it happened, the United states already had a public bioethics body discussing in vitro fertilization— the ethics advisory board.   This ethics body is little remembered, but it left an important mark on these debates.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a typeface="+mn-ea"/>
                <a:cs typeface="+mn-cs"/>
              </a:rPr>
              <a:t>The board was both diverse in its membership and pragmatic.  It worked hard to keep its is deliberations grounded and pragmatic. It did this by keeping focusing on IVF as a technology, and not on the more vexing problem of the moral standing of human embryos.  It did this by leaning on some specific facts.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a typeface="+mn-ea"/>
                <a:cs typeface="+mn-cs"/>
              </a:rPr>
              <a:t>First was that </a:t>
            </a:r>
            <a:r>
              <a:rPr lang="en-US" sz="1200" i="0" kern="1200" dirty="0" err="1">
                <a:solidFill>
                  <a:schemeClr val="tx1"/>
                </a:solidFill>
                <a:ea typeface="+mn-ea"/>
                <a:cs typeface="+mn-cs"/>
              </a:rPr>
              <a:t>louis</a:t>
            </a:r>
            <a:r>
              <a:rPr lang="en-US" sz="1200" i="0" kern="1200" dirty="0">
                <a:solidFill>
                  <a:schemeClr val="tx1"/>
                </a:solidFill>
                <a:ea typeface="+mn-ea"/>
                <a:cs typeface="+mn-cs"/>
              </a:rPr>
              <a:t> brown was conceived using a single egg— no </a:t>
            </a:r>
            <a:r>
              <a:rPr lang="en-US" sz="1200" i="0" kern="1200" dirty="0" err="1">
                <a:solidFill>
                  <a:schemeClr val="tx1"/>
                </a:solidFill>
                <a:ea typeface="+mn-ea"/>
                <a:cs typeface="+mn-cs"/>
              </a:rPr>
              <a:t>superovulation</a:t>
            </a:r>
            <a:r>
              <a:rPr lang="en-US" sz="1200" i="0" kern="1200" dirty="0">
                <a:solidFill>
                  <a:schemeClr val="tx1"/>
                </a:solidFill>
                <a:ea typeface="+mn-ea"/>
                <a:cs typeface="+mn-cs"/>
              </a:rPr>
              <a:t>.  Second was a set of recent studies suggesting a high rate of “embryo loss” in normal human reproduction. </a:t>
            </a:r>
            <a:r>
              <a:rPr lang="en-US" sz="1200" i="0" kern="1200" baseline="0" dirty="0">
                <a:solidFill>
                  <a:schemeClr val="tx1"/>
                </a:solidFill>
                <a:ea typeface="+mn-ea"/>
                <a:cs typeface="+mn-cs"/>
              </a:rPr>
              <a:t>  </a:t>
            </a:r>
            <a:r>
              <a:rPr lang="en-US" sz="1200" i="0" kern="1200" dirty="0">
                <a:solidFill>
                  <a:schemeClr val="tx1"/>
                </a:solidFill>
                <a:ea typeface="+mn-ea"/>
                <a:cs typeface="+mn-cs"/>
              </a:rPr>
              <a:t>These facts did two things for the board.  First, they helped it to see embryo loss in IVF as a feature of nature rather than an artifact of the laboratory, thus shifting responsibility from scientist to nature. Second, it allowed board members to argue that IVF was analogous to in vivo fertilization; it was essentially the same process, simply displaced to the laboratory. The more it could be naturalized, the less ethical questions they had to face, and the less problems of values-pluralism surfaced.  On the basis of analogy to nature, the board concluded that so long as IVF was used to replicate— and not transcend— natural human reproduction, it was “ethically acceptable, but legitimately </a:t>
            </a:r>
            <a:r>
              <a:rPr lang="en-US" sz="1200" i="0" kern="1200" dirty="0" err="1">
                <a:solidFill>
                  <a:schemeClr val="tx1"/>
                </a:solidFill>
                <a:ea typeface="+mn-ea"/>
                <a:cs typeface="+mn-cs"/>
              </a:rPr>
              <a:t>controverted</a:t>
            </a:r>
            <a:r>
              <a:rPr lang="en-US" sz="1200" i="0" kern="1200" dirty="0">
                <a:solidFill>
                  <a:schemeClr val="tx1"/>
                </a:solidFill>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a typeface="+mn-ea"/>
                <a:cs typeface="+mn-cs"/>
              </a:rPr>
              <a:t>To be clear, this was not based on the notion that embryo loss means the embryo has lower moral status, but rather that the technology was nature-like, and, if kept nature-like, was in keeping with the goals of medicine to heal.  Incidentally, the member of the board who most actively pushed for this line of reasoning was catholic moral philosopher Richard McCormick.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a typeface="+mn-ea"/>
                <a:cs typeface="+mn-cs"/>
              </a:rPr>
              <a:t>This did two things: 1) it allowed the board to describe treat IVF as a therapeutic rather than experimental research.  And 2) as a therapy, belong to the private space of clinical medicine where doctors and patients decide together—for this they made a </a:t>
            </a:r>
            <a:r>
              <a:rPr lang="en-US" sz="1200" b="1" i="0" kern="1200" dirty="0">
                <a:solidFill>
                  <a:schemeClr val="tx1"/>
                </a:solidFill>
                <a:ea typeface="+mn-ea"/>
                <a:cs typeface="+mn-cs"/>
              </a:rPr>
              <a:t>constitutional argument </a:t>
            </a:r>
            <a:r>
              <a:rPr lang="en-US" sz="1200" i="0" kern="1200" dirty="0">
                <a:solidFill>
                  <a:schemeClr val="tx1"/>
                </a:solidFill>
                <a:ea typeface="+mn-ea"/>
                <a:cs typeface="+mn-cs"/>
              </a:rPr>
              <a:t>why it therefore could not be the government’s business, referring to roe,</a:t>
            </a:r>
            <a:r>
              <a:rPr lang="en-US" sz="1200" i="0" kern="1200" baseline="0" dirty="0">
                <a:solidFill>
                  <a:schemeClr val="tx1"/>
                </a:solidFill>
                <a:ea typeface="+mn-ea"/>
                <a:cs typeface="+mn-cs"/>
              </a:rPr>
              <a:t> </a:t>
            </a:r>
            <a:r>
              <a:rPr lang="en-US" sz="1200" i="0" kern="1200" dirty="0">
                <a:solidFill>
                  <a:schemeClr val="tx1"/>
                </a:solidFill>
                <a:ea typeface="+mn-ea"/>
                <a:cs typeface="+mn-cs"/>
              </a:rPr>
              <a:t>etc) . </a:t>
            </a:r>
            <a:r>
              <a:rPr lang="en-US" sz="1200" i="0" kern="1200" baseline="0" dirty="0">
                <a:solidFill>
                  <a:schemeClr val="tx1"/>
                </a:solidFill>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a typeface="+mn-ea"/>
                <a:cs typeface="+mn-cs"/>
              </a:rPr>
              <a:t>-- boundary between public and private– made a space for individual moral decision making (very different than Germany, UK, most other countries.)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CD74316D-C5A9-9C46-B1CB-C51A36FFCE55}" type="slidenum">
              <a:rPr lang="en-US" smtClean="0"/>
              <a:pPr/>
              <a:t>8</a:t>
            </a:fld>
            <a:endParaRPr lang="en-US" dirty="0"/>
          </a:p>
        </p:txBody>
      </p:sp>
    </p:spTree>
    <p:extLst>
      <p:ext uri="{BB962C8B-B14F-4D97-AF65-F5344CB8AC3E}">
        <p14:creationId xmlns:p14="http://schemas.microsoft.com/office/powerpoint/2010/main" val="22157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a typeface="+mn-ea"/>
                <a:cs typeface="+mn-cs"/>
              </a:rPr>
              <a:t>But,</a:t>
            </a:r>
            <a:r>
              <a:rPr lang="en-US" sz="1200" kern="1200" baseline="0" dirty="0">
                <a:solidFill>
                  <a:schemeClr val="tx1"/>
                </a:solidFill>
                <a:ea typeface="+mn-ea"/>
                <a:cs typeface="+mn-cs"/>
              </a:rPr>
              <a:t> </a:t>
            </a:r>
            <a:r>
              <a:rPr lang="en-US" sz="1200" i="1" kern="1200" baseline="0" dirty="0">
                <a:solidFill>
                  <a:schemeClr val="tx1"/>
                </a:solidFill>
                <a:ea typeface="+mn-ea"/>
                <a:cs typeface="+mn-cs"/>
              </a:rPr>
              <a:t>a</a:t>
            </a:r>
            <a:r>
              <a:rPr lang="en-US" sz="1200" i="1" kern="1200" dirty="0">
                <a:solidFill>
                  <a:schemeClr val="tx1"/>
                </a:solidFill>
                <a:ea typeface="+mn-ea"/>
                <a:cs typeface="+mn-cs"/>
              </a:rPr>
              <a:t>s </a:t>
            </a:r>
            <a:r>
              <a:rPr lang="en-US" sz="1200" kern="1200" dirty="0">
                <a:solidFill>
                  <a:schemeClr val="tx1"/>
                </a:solidFill>
                <a:ea typeface="+mn-ea"/>
                <a:cs typeface="+mn-cs"/>
              </a:rPr>
              <a:t>the bill was debated in April,1981, an embryo had just completed implantation in the uterine wall. Two weeks earlier the embryo had been fertilized in vitro at a clinic in Norfork, Virginia. 35 weeks later this embryo was born as Elizabeth Carr, the first American ‘test-tube baby</a:t>
            </a:r>
            <a:r>
              <a:rPr lang="en-US" sz="1200" kern="1200" baseline="0" dirty="0">
                <a:solidFill>
                  <a:schemeClr val="tx1"/>
                </a:solidFill>
                <a:ea typeface="+mn-ea"/>
                <a:cs typeface="+mn-cs"/>
              </a:rPr>
              <a:t>’</a:t>
            </a:r>
            <a:r>
              <a:rPr lang="en-US" sz="1200" kern="1200" dirty="0">
                <a:solidFill>
                  <a:schemeClr val="tx1"/>
                </a:solidFill>
                <a:ea typeface="+mn-ea"/>
                <a:cs typeface="+mn-cs"/>
              </a:rPr>
              <a:t>– here</a:t>
            </a:r>
            <a:r>
              <a:rPr lang="en-US" sz="1200" kern="1200" baseline="0" dirty="0">
                <a:solidFill>
                  <a:schemeClr val="tx1"/>
                </a:solidFill>
                <a:ea typeface="+mn-ea"/>
                <a:cs typeface="+mn-cs"/>
              </a:rPr>
              <a:t> she is at her first birthday</a:t>
            </a:r>
            <a:r>
              <a:rPr lang="en-US" sz="1200" kern="1200" dirty="0">
                <a:solidFill>
                  <a:schemeClr val="tx1"/>
                </a:solidFill>
                <a:ea typeface="+mn-ea"/>
                <a:cs typeface="+mn-cs"/>
              </a:rPr>
              <a:t>. </a:t>
            </a:r>
          </a:p>
          <a:p>
            <a:endParaRPr lang="en-US" sz="1200" kern="1200" dirty="0">
              <a:solidFill>
                <a:schemeClr val="tx1"/>
              </a:solidFill>
              <a:ea typeface="+mn-ea"/>
              <a:cs typeface="+mn-cs"/>
            </a:endParaRPr>
          </a:p>
          <a:p>
            <a:r>
              <a:rPr lang="en-US" sz="1200" kern="1200" dirty="0">
                <a:solidFill>
                  <a:schemeClr val="tx1"/>
                </a:solidFill>
                <a:ea typeface="+mn-ea"/>
                <a:cs typeface="+mn-cs"/>
              </a:rPr>
              <a:t>By the mid 1980s, in vitro fertilization (IVF) was growing increasingly common in the United States. By 1987, 5000 IVF babies had been born worldwide, 1000 of them in the US. There were 220 IVF clinics worldwide, conducting a total of 30,000 treatment cycles annually and producing roughly 150,000 embryos per year. About a third of them were in the United States. One year later, the US number had increased by 50 percent.  </a:t>
            </a:r>
            <a:endParaRPr lang="en-US" dirty="0"/>
          </a:p>
          <a:p>
            <a:endParaRPr lang="en-US" sz="1200" kern="1200" dirty="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CD74316D-C5A9-9C46-B1CB-C51A36FFCE55}" type="slidenum">
              <a:rPr lang="en-US" smtClean="0"/>
              <a:pPr/>
              <a:t>9</a:t>
            </a:fld>
            <a:endParaRPr lang="en-US" dirty="0"/>
          </a:p>
        </p:txBody>
      </p:sp>
    </p:spTree>
    <p:extLst>
      <p:ext uri="{BB962C8B-B14F-4D97-AF65-F5344CB8AC3E}">
        <p14:creationId xmlns:p14="http://schemas.microsoft.com/office/powerpoint/2010/main" val="267706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defRPr>
                <a:latin typeface="Adobe Jenson Pro"/>
                <a:cs typeface="Adobe Jenson Pro"/>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dobe Jenson Pro"/>
                <a:cs typeface="Adobe Jenson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11"/>
          </p:nvPr>
        </p:nvSpPr>
        <p:spPr/>
        <p:txBody>
          <a:bodyPr/>
          <a:lstStyle>
            <a:lvl1pPr>
              <a:defRPr>
                <a:latin typeface="Adobe Jenson Pro"/>
              </a:defRPr>
            </a:lvl1pPr>
          </a:lstStyle>
          <a:p>
            <a:endParaRPr lang="en-US" dirty="0"/>
          </a:p>
        </p:txBody>
      </p:sp>
      <p:sp>
        <p:nvSpPr>
          <p:cNvPr id="6" name="Slide Number Placeholder 5"/>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dobe Jenson Pro"/>
                <a:cs typeface="Adobe Jenson Pro"/>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dobe Jenson Pro"/>
                <a:cs typeface="Adobe Jenson Pro"/>
              </a:defRPr>
            </a:lvl1pPr>
            <a:lvl2pPr>
              <a:defRPr>
                <a:latin typeface="Adobe Jenson Pro"/>
                <a:cs typeface="Adobe Jenson Pro"/>
              </a:defRPr>
            </a:lvl2pPr>
            <a:lvl3pPr>
              <a:defRPr>
                <a:latin typeface="Adobe Jenson Pro"/>
                <a:cs typeface="Adobe Jenson Pro"/>
              </a:defRPr>
            </a:lvl3pPr>
            <a:lvl4pPr>
              <a:defRPr>
                <a:latin typeface="Adobe Jenson Pro"/>
                <a:cs typeface="Adobe Jenson Pro"/>
              </a:defRPr>
            </a:lvl4pPr>
            <a:lvl5pPr>
              <a:defRPr>
                <a:latin typeface="Adobe Jenson Pro"/>
                <a:cs typeface="Adobe Jenson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11"/>
          </p:nvPr>
        </p:nvSpPr>
        <p:spPr/>
        <p:txBody>
          <a:bodyPr/>
          <a:lstStyle>
            <a:lvl1pPr>
              <a:defRPr>
                <a:latin typeface="Adobe Jenson Pro"/>
              </a:defRPr>
            </a:lvl1pPr>
          </a:lstStyle>
          <a:p>
            <a:endParaRPr lang="en-US" dirty="0"/>
          </a:p>
        </p:txBody>
      </p:sp>
      <p:sp>
        <p:nvSpPr>
          <p:cNvPr id="6" name="Slide Number Placeholder 5"/>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lvl1pPr>
              <a:defRPr>
                <a:latin typeface="Adobe Jenson Pro"/>
                <a:cs typeface="Adobe Jenson Pro"/>
              </a:defRPr>
            </a:lvl1pPr>
          </a:lstStyle>
          <a:p>
            <a:r>
              <a:rPr lang="en-US" dirty="0"/>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lvl1pPr>
              <a:defRPr>
                <a:latin typeface="Adobe Jenson Pro"/>
                <a:cs typeface="Adobe Jenson Pro"/>
              </a:defRPr>
            </a:lvl1pPr>
            <a:lvl2pPr>
              <a:defRPr>
                <a:latin typeface="Adobe Jenson Pro"/>
                <a:cs typeface="Adobe Jenson Pro"/>
              </a:defRPr>
            </a:lvl2pPr>
            <a:lvl3pPr>
              <a:defRPr>
                <a:latin typeface="Adobe Jenson Pro"/>
                <a:cs typeface="Adobe Jenson Pro"/>
              </a:defRPr>
            </a:lvl3pPr>
            <a:lvl4pPr>
              <a:defRPr>
                <a:latin typeface="Adobe Jenson Pro"/>
                <a:cs typeface="Adobe Jenson Pro"/>
              </a:defRPr>
            </a:lvl4pPr>
            <a:lvl5pPr>
              <a:defRPr>
                <a:latin typeface="Adobe Jenson Pro"/>
                <a:cs typeface="Adobe Jenson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11"/>
          </p:nvPr>
        </p:nvSpPr>
        <p:spPr/>
        <p:txBody>
          <a:bodyPr/>
          <a:lstStyle>
            <a:lvl1pPr>
              <a:defRPr>
                <a:latin typeface="Adobe Jenson Pro"/>
              </a:defRPr>
            </a:lvl1pPr>
          </a:lstStyle>
          <a:p>
            <a:endParaRPr lang="en-US" dirty="0"/>
          </a:p>
        </p:txBody>
      </p:sp>
      <p:sp>
        <p:nvSpPr>
          <p:cNvPr id="6" name="Slide Number Placeholder 5"/>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dobe Jenson Pro"/>
                <a:cs typeface="Adobe Jenson Pro"/>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dobe Jenson Pro"/>
                <a:cs typeface="Adobe Jenson Pro"/>
              </a:defRPr>
            </a:lvl1pPr>
            <a:lvl2pPr>
              <a:defRPr>
                <a:latin typeface="Adobe Jenson Pro"/>
                <a:cs typeface="Adobe Jenson Pro"/>
              </a:defRPr>
            </a:lvl2pPr>
            <a:lvl3pPr>
              <a:defRPr>
                <a:latin typeface="Adobe Jenson Pro"/>
                <a:cs typeface="Adobe Jenson Pro"/>
              </a:defRPr>
            </a:lvl3pPr>
            <a:lvl4pPr>
              <a:defRPr>
                <a:latin typeface="Adobe Jenson Pro"/>
                <a:cs typeface="Adobe Jenson Pro"/>
              </a:defRPr>
            </a:lvl4pPr>
            <a:lvl5pPr>
              <a:defRPr>
                <a:latin typeface="Adobe Jenson Pro"/>
                <a:cs typeface="Adobe Jenson 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11"/>
          </p:nvPr>
        </p:nvSpPr>
        <p:spPr/>
        <p:txBody>
          <a:bodyPr/>
          <a:lstStyle>
            <a:lvl1pPr>
              <a:defRPr>
                <a:latin typeface="Adobe Jenson Pro"/>
              </a:defRPr>
            </a:lvl1pPr>
          </a:lstStyle>
          <a:p>
            <a:endParaRPr lang="en-US" dirty="0"/>
          </a:p>
        </p:txBody>
      </p:sp>
      <p:sp>
        <p:nvSpPr>
          <p:cNvPr id="6" name="Slide Number Placeholder 5"/>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atin typeface="Adobe Jenson Pro"/>
                <a:cs typeface="Adobe Jenson Pro"/>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dobe Jenson Pro"/>
                <a:cs typeface="Adobe Jenson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11"/>
          </p:nvPr>
        </p:nvSpPr>
        <p:spPr/>
        <p:txBody>
          <a:bodyPr/>
          <a:lstStyle>
            <a:lvl1pPr>
              <a:defRPr>
                <a:latin typeface="Adobe Jenson Pro"/>
              </a:defRPr>
            </a:lvl1pPr>
          </a:lstStyle>
          <a:p>
            <a:endParaRPr lang="en-US" dirty="0"/>
          </a:p>
        </p:txBody>
      </p:sp>
      <p:sp>
        <p:nvSpPr>
          <p:cNvPr id="6" name="Slide Number Placeholder 5"/>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dobe Jenson Pro"/>
                <a:cs typeface="Adobe Jenson Pro"/>
              </a:defRPr>
            </a:lvl1p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atin typeface="Adobe Jenson Pro"/>
                <a:cs typeface="Adobe Jenson Pro"/>
              </a:defRPr>
            </a:lvl1pPr>
            <a:lvl2pPr>
              <a:defRPr sz="2400">
                <a:latin typeface="Adobe Jenson Pro"/>
                <a:cs typeface="Adobe Jenson Pro"/>
              </a:defRPr>
            </a:lvl2pPr>
            <a:lvl3pPr>
              <a:defRPr sz="2000">
                <a:latin typeface="Adobe Jenson Pro"/>
                <a:cs typeface="Adobe Jenson Pro"/>
              </a:defRPr>
            </a:lvl3pPr>
            <a:lvl4pPr>
              <a:defRPr sz="1800">
                <a:latin typeface="Adobe Jenson Pro"/>
                <a:cs typeface="Adobe Jenson Pro"/>
              </a:defRPr>
            </a:lvl4pPr>
            <a:lvl5pPr>
              <a:defRPr sz="1800">
                <a:latin typeface="Adobe Jenson Pro"/>
                <a:cs typeface="Adobe Jenson Pro"/>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2800">
                <a:latin typeface="Adobe Jenson Pro"/>
                <a:cs typeface="Adobe Jenson Pro"/>
              </a:defRPr>
            </a:lvl1pPr>
            <a:lvl2pPr>
              <a:defRPr sz="2400">
                <a:latin typeface="Adobe Jenson Pro"/>
                <a:cs typeface="Adobe Jenson Pro"/>
              </a:defRPr>
            </a:lvl2pPr>
            <a:lvl3pPr>
              <a:defRPr sz="2000">
                <a:latin typeface="Adobe Jenson Pro"/>
                <a:cs typeface="Adobe Jenson Pro"/>
              </a:defRPr>
            </a:lvl3pPr>
            <a:lvl4pPr>
              <a:defRPr sz="1800">
                <a:latin typeface="Adobe Jenson Pro"/>
                <a:cs typeface="Adobe Jenson Pro"/>
              </a:defRPr>
            </a:lvl4pPr>
            <a:lvl5pPr>
              <a:defRPr sz="1800">
                <a:latin typeface="Adobe Jenson Pro"/>
                <a:cs typeface="Adobe Jenson Pro"/>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6" name="Footer Placeholder 5"/>
          <p:cNvSpPr>
            <a:spLocks noGrp="1"/>
          </p:cNvSpPr>
          <p:nvPr>
            <p:ph type="ftr" sz="quarter" idx="11"/>
          </p:nvPr>
        </p:nvSpPr>
        <p:spPr/>
        <p:txBody>
          <a:bodyPr/>
          <a:lstStyle>
            <a:lvl1pPr>
              <a:defRPr>
                <a:latin typeface="Adobe Jenson Pro"/>
              </a:defRPr>
            </a:lvl1pPr>
          </a:lstStyle>
          <a:p>
            <a:endParaRPr lang="en-US" dirty="0"/>
          </a:p>
        </p:txBody>
      </p:sp>
      <p:sp>
        <p:nvSpPr>
          <p:cNvPr id="7" name="Slide Number Placeholder 6"/>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dobe Jenson Pro"/>
                <a:cs typeface="Adobe Jenson Pro"/>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Adobe Jenson Pro"/>
                <a:cs typeface="Adobe Jenson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Adobe Jenson Pro"/>
                <a:cs typeface="Adobe Jenson Pro"/>
              </a:defRPr>
            </a:lvl1pPr>
            <a:lvl2pPr>
              <a:defRPr sz="2000">
                <a:latin typeface="Adobe Jenson Pro"/>
                <a:cs typeface="Adobe Jenson Pro"/>
              </a:defRPr>
            </a:lvl2pPr>
            <a:lvl3pPr>
              <a:defRPr sz="1800">
                <a:latin typeface="Adobe Jenson Pro"/>
                <a:cs typeface="Adobe Jenson Pro"/>
              </a:defRPr>
            </a:lvl3pPr>
            <a:lvl4pPr>
              <a:defRPr sz="1600">
                <a:latin typeface="Adobe Jenson Pro"/>
                <a:cs typeface="Adobe Jenson Pro"/>
              </a:defRPr>
            </a:lvl4pPr>
            <a:lvl5pPr>
              <a:defRPr sz="1600">
                <a:latin typeface="Adobe Jenson Pro"/>
                <a:cs typeface="Adobe Jenson Pro"/>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atin typeface="Adobe Jenson Pro"/>
                <a:cs typeface="Adobe Jenson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atin typeface="Adobe Jenson Pro"/>
                <a:cs typeface="Adobe Jenson Pro"/>
              </a:defRPr>
            </a:lvl1pPr>
            <a:lvl2pPr>
              <a:defRPr sz="2000">
                <a:latin typeface="Adobe Jenson Pro"/>
                <a:cs typeface="Adobe Jenson Pro"/>
              </a:defRPr>
            </a:lvl2pPr>
            <a:lvl3pPr>
              <a:defRPr sz="1800">
                <a:latin typeface="Adobe Jenson Pro"/>
                <a:cs typeface="Adobe Jenson Pro"/>
              </a:defRPr>
            </a:lvl3pPr>
            <a:lvl4pPr>
              <a:defRPr sz="1600">
                <a:latin typeface="Adobe Jenson Pro"/>
                <a:cs typeface="Adobe Jenson Pro"/>
              </a:defRPr>
            </a:lvl4pPr>
            <a:lvl5pPr>
              <a:defRPr sz="1600">
                <a:latin typeface="Adobe Jenson Pro"/>
                <a:cs typeface="Adobe Jenson Pro"/>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8" name="Footer Placeholder 7"/>
          <p:cNvSpPr>
            <a:spLocks noGrp="1"/>
          </p:cNvSpPr>
          <p:nvPr>
            <p:ph type="ftr" sz="quarter" idx="11"/>
          </p:nvPr>
        </p:nvSpPr>
        <p:spPr/>
        <p:txBody>
          <a:bodyPr/>
          <a:lstStyle>
            <a:lvl1pPr>
              <a:defRPr>
                <a:latin typeface="Adobe Jenson Pro"/>
              </a:defRPr>
            </a:lvl1pPr>
          </a:lstStyle>
          <a:p>
            <a:endParaRPr lang="en-US" dirty="0"/>
          </a:p>
        </p:txBody>
      </p:sp>
      <p:sp>
        <p:nvSpPr>
          <p:cNvPr id="9" name="Slide Number Placeholder 8"/>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dobe Jenson Pro"/>
                <a:cs typeface="Adobe Jenson Pro"/>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4" name="Footer Placeholder 3"/>
          <p:cNvSpPr>
            <a:spLocks noGrp="1"/>
          </p:cNvSpPr>
          <p:nvPr>
            <p:ph type="ftr" sz="quarter" idx="11"/>
          </p:nvPr>
        </p:nvSpPr>
        <p:spPr/>
        <p:txBody>
          <a:bodyPr/>
          <a:lstStyle>
            <a:lvl1pPr>
              <a:defRPr>
                <a:latin typeface="Adobe Jenson Pro"/>
              </a:defRPr>
            </a:lvl1pPr>
          </a:lstStyle>
          <a:p>
            <a:endParaRPr lang="en-US" dirty="0"/>
          </a:p>
        </p:txBody>
      </p:sp>
      <p:sp>
        <p:nvSpPr>
          <p:cNvPr id="5" name="Slide Number Placeholder 4"/>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3" name="Footer Placeholder 2"/>
          <p:cNvSpPr>
            <a:spLocks noGrp="1"/>
          </p:cNvSpPr>
          <p:nvPr>
            <p:ph type="ftr" sz="quarter" idx="11"/>
          </p:nvPr>
        </p:nvSpPr>
        <p:spPr/>
        <p:txBody>
          <a:bodyPr/>
          <a:lstStyle>
            <a:lvl1pPr>
              <a:defRPr>
                <a:latin typeface="Adobe Jenson Pro"/>
              </a:defRPr>
            </a:lvl1pPr>
          </a:lstStyle>
          <a:p>
            <a:endParaRPr lang="en-US" dirty="0"/>
          </a:p>
        </p:txBody>
      </p:sp>
      <p:sp>
        <p:nvSpPr>
          <p:cNvPr id="4" name="Slide Number Placeholder 3"/>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atin typeface="Adobe Jenson Pro"/>
                <a:cs typeface="Adobe Jenson Pro"/>
              </a:defRPr>
            </a:lvl1pPr>
          </a:lstStyle>
          <a:p>
            <a:r>
              <a:rPr lang="en-US" dirty="0"/>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atin typeface="Adobe Jenson Pro"/>
                <a:cs typeface="Adobe Jenson Pro"/>
              </a:defRPr>
            </a:lvl1pPr>
            <a:lvl2pPr>
              <a:defRPr sz="2800">
                <a:latin typeface="Adobe Jenson Pro"/>
                <a:cs typeface="Adobe Jenson Pro"/>
              </a:defRPr>
            </a:lvl2pPr>
            <a:lvl3pPr>
              <a:defRPr sz="2400">
                <a:latin typeface="Adobe Jenson Pro"/>
                <a:cs typeface="Adobe Jenson Pro"/>
              </a:defRPr>
            </a:lvl3pPr>
            <a:lvl4pPr>
              <a:defRPr sz="2000">
                <a:latin typeface="Adobe Jenson Pro"/>
                <a:cs typeface="Adobe Jenson Pro"/>
              </a:defRPr>
            </a:lvl4pPr>
            <a:lvl5pPr>
              <a:defRPr sz="2000">
                <a:latin typeface="Adobe Jenson Pro"/>
                <a:cs typeface="Adobe Jenson Pro"/>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atin typeface="Adobe Jenson Pro"/>
                <a:cs typeface="Adobe Jenson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6" name="Footer Placeholder 5"/>
          <p:cNvSpPr>
            <a:spLocks noGrp="1"/>
          </p:cNvSpPr>
          <p:nvPr>
            <p:ph type="ftr" sz="quarter" idx="11"/>
          </p:nvPr>
        </p:nvSpPr>
        <p:spPr/>
        <p:txBody>
          <a:bodyPr/>
          <a:lstStyle>
            <a:lvl1pPr>
              <a:defRPr>
                <a:latin typeface="Adobe Jenson Pro"/>
              </a:defRPr>
            </a:lvl1pPr>
          </a:lstStyle>
          <a:p>
            <a:endParaRPr lang="en-US" dirty="0"/>
          </a:p>
        </p:txBody>
      </p:sp>
      <p:sp>
        <p:nvSpPr>
          <p:cNvPr id="7" name="Slide Number Placeholder 6"/>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Adobe Jenson Pro"/>
                <a:cs typeface="Adobe Jenson Pro"/>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atin typeface="Adobe Jenson Pro"/>
                <a:cs typeface="Adobe Jenson Pro"/>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Adobe Jenson Pro"/>
                <a:cs typeface="Adobe Jenson Pro"/>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Adobe Jenson Pro"/>
              </a:defRPr>
            </a:lvl1pPr>
          </a:lstStyle>
          <a:p>
            <a:fld id="{E1BDE978-4140-9C4D-B5D5-DE600D62F9DB}" type="datetimeFigureOut">
              <a:rPr lang="en-US" smtClean="0"/>
              <a:pPr/>
              <a:t>11/28/18</a:t>
            </a:fld>
            <a:endParaRPr lang="en-US" dirty="0"/>
          </a:p>
        </p:txBody>
      </p:sp>
      <p:sp>
        <p:nvSpPr>
          <p:cNvPr id="6" name="Footer Placeholder 5"/>
          <p:cNvSpPr>
            <a:spLocks noGrp="1"/>
          </p:cNvSpPr>
          <p:nvPr>
            <p:ph type="ftr" sz="quarter" idx="11"/>
          </p:nvPr>
        </p:nvSpPr>
        <p:spPr/>
        <p:txBody>
          <a:bodyPr/>
          <a:lstStyle>
            <a:lvl1pPr>
              <a:defRPr>
                <a:latin typeface="Adobe Jenson Pro"/>
              </a:defRPr>
            </a:lvl1pPr>
          </a:lstStyle>
          <a:p>
            <a:endParaRPr lang="en-US" dirty="0"/>
          </a:p>
        </p:txBody>
      </p:sp>
      <p:sp>
        <p:nvSpPr>
          <p:cNvPr id="7" name="Slide Number Placeholder 6"/>
          <p:cNvSpPr>
            <a:spLocks noGrp="1"/>
          </p:cNvSpPr>
          <p:nvPr>
            <p:ph type="sldNum" sz="quarter" idx="12"/>
          </p:nvPr>
        </p:nvSpPr>
        <p:spPr/>
        <p:txBody>
          <a:bodyPr/>
          <a:lstStyle>
            <a:lvl1pPr>
              <a:defRPr>
                <a:latin typeface="Adobe Jenson Pro"/>
              </a:defRPr>
            </a:lvl1pPr>
          </a:lstStyle>
          <a:p>
            <a:fld id="{2E99F3AA-E0D2-724E-B3D7-EA9DA99370C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Adobe Jenson Pro"/>
              </a:defRPr>
            </a:lvl1pPr>
          </a:lstStyle>
          <a:p>
            <a:fld id="{E1BDE978-4140-9C4D-B5D5-DE600D62F9DB}" type="datetimeFigureOut">
              <a:rPr lang="en-US" smtClean="0"/>
              <a:pPr/>
              <a:t>11/28/18</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dobe Jenson Pro"/>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Adobe Jenson Pro"/>
              </a:defRPr>
            </a:lvl1pPr>
          </a:lstStyle>
          <a:p>
            <a:fld id="{2E99F3AA-E0D2-724E-B3D7-EA9DA99370C5}" type="slidenum">
              <a:rPr lang="en-US" smtClean="0"/>
              <a:pPr/>
              <a:t>‹#›</a:t>
            </a:fld>
            <a:endParaRPr lang="en-US" dirty="0"/>
          </a:p>
        </p:txBody>
      </p:sp>
      <p:sp>
        <p:nvSpPr>
          <p:cNvPr id="7" name="Rectangle 8"/>
          <p:cNvSpPr>
            <a:spLocks noChangeArrowheads="1"/>
          </p:cNvSpPr>
          <p:nvPr userDrawn="1"/>
        </p:nvSpPr>
        <p:spPr bwMode="auto">
          <a:xfrm>
            <a:off x="239186" y="134144"/>
            <a:ext cx="11713633" cy="6589712"/>
          </a:xfrm>
          <a:prstGeom prst="rect">
            <a:avLst/>
          </a:prstGeom>
          <a:noFill/>
          <a:ln w="12700">
            <a:solidFill>
              <a:schemeClr val="bg2"/>
            </a:solidFill>
            <a:miter lim="800000"/>
            <a:headEnd/>
            <a:tailEnd/>
          </a:ln>
          <a:effectLst/>
        </p:spPr>
        <p:txBody>
          <a:bodyPr>
            <a:prstTxWarp prst="textNoShape">
              <a:avLst/>
            </a:prstTxWarp>
          </a:bodyPr>
          <a:lstStyle/>
          <a:p>
            <a:endParaRPr lang="en-US" sz="1800" dirty="0">
              <a:latin typeface="Adobe Jenson Pro"/>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dobe Jenson Pro"/>
          <a:ea typeface="BiauKai"/>
          <a:cs typeface="Adobe Jenson Pro"/>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dobe Jenson Pro"/>
          <a:ea typeface="+mn-ea"/>
          <a:cs typeface="Adobe Jenson Pro"/>
        </a:defRPr>
      </a:lvl1pPr>
      <a:lvl2pPr marL="742950" indent="-285750" algn="l" defTabSz="457200" rtl="0" eaLnBrk="1" latinLnBrk="0" hangingPunct="1">
        <a:spcBef>
          <a:spcPct val="20000"/>
        </a:spcBef>
        <a:buFont typeface="Arial"/>
        <a:buChar char="–"/>
        <a:defRPr sz="2800" kern="1200">
          <a:solidFill>
            <a:schemeClr val="tx1"/>
          </a:solidFill>
          <a:latin typeface="Adobe Jenson Pro"/>
          <a:ea typeface="+mn-ea"/>
          <a:cs typeface="Adobe Jenson Pro"/>
        </a:defRPr>
      </a:lvl2pPr>
      <a:lvl3pPr marL="1143000" indent="-228600" algn="l" defTabSz="457200" rtl="0" eaLnBrk="1" latinLnBrk="0" hangingPunct="1">
        <a:spcBef>
          <a:spcPct val="20000"/>
        </a:spcBef>
        <a:buFont typeface="Arial"/>
        <a:buChar char="•"/>
        <a:defRPr sz="2400" kern="1200">
          <a:solidFill>
            <a:schemeClr val="tx1"/>
          </a:solidFill>
          <a:latin typeface="Adobe Jenson Pro"/>
          <a:ea typeface="+mn-ea"/>
          <a:cs typeface="Adobe Jenson Pro"/>
        </a:defRPr>
      </a:lvl3pPr>
      <a:lvl4pPr marL="1600200" indent="-228600" algn="l" defTabSz="457200" rtl="0" eaLnBrk="1" latinLnBrk="0" hangingPunct="1">
        <a:spcBef>
          <a:spcPct val="20000"/>
        </a:spcBef>
        <a:buFont typeface="Arial"/>
        <a:buChar char="–"/>
        <a:defRPr sz="2000" kern="1200">
          <a:solidFill>
            <a:schemeClr val="tx1"/>
          </a:solidFill>
          <a:latin typeface="Adobe Jenson Pro"/>
          <a:ea typeface="+mn-ea"/>
          <a:cs typeface="Adobe Jenson Pro"/>
        </a:defRPr>
      </a:lvl4pPr>
      <a:lvl5pPr marL="2057400" indent="-228600" algn="l" defTabSz="457200" rtl="0" eaLnBrk="1" latinLnBrk="0" hangingPunct="1">
        <a:spcBef>
          <a:spcPct val="20000"/>
        </a:spcBef>
        <a:buFont typeface="Arial"/>
        <a:buChar char="»"/>
        <a:defRPr sz="2000" kern="1200">
          <a:solidFill>
            <a:schemeClr val="tx1"/>
          </a:solidFill>
          <a:latin typeface="Adobe Jenson Pro"/>
          <a:ea typeface="+mn-ea"/>
          <a:cs typeface="Adobe Jenson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5997" y="3989897"/>
            <a:ext cx="5820006" cy="1015663"/>
          </a:xfrm>
          <a:prstGeom prst="rect">
            <a:avLst/>
          </a:prstGeom>
        </p:spPr>
        <p:txBody>
          <a:bodyPr wrap="square">
            <a:spAutoFit/>
          </a:bodyPr>
          <a:lstStyle/>
          <a:p>
            <a:pPr lvl="0" algn="ctr">
              <a:spcBef>
                <a:spcPct val="0"/>
              </a:spcBef>
            </a:pPr>
            <a:r>
              <a:rPr lang="en-US" sz="2000" dirty="0">
                <a:solidFill>
                  <a:prstClr val="white"/>
                </a:solidFill>
                <a:latin typeface="Garamond"/>
                <a:ea typeface="BiauKai"/>
                <a:cs typeface="Garamond"/>
              </a:rPr>
              <a:t>J. Benjamin Hurlbut</a:t>
            </a:r>
            <a:br>
              <a:rPr lang="en-US" sz="2000" dirty="0">
                <a:solidFill>
                  <a:prstClr val="white"/>
                </a:solidFill>
                <a:latin typeface="Garamond"/>
                <a:ea typeface="BiauKai"/>
                <a:cs typeface="Garamond"/>
              </a:rPr>
            </a:br>
            <a:r>
              <a:rPr lang="en-US" sz="2000" dirty="0">
                <a:solidFill>
                  <a:prstClr val="white"/>
                </a:solidFill>
                <a:latin typeface="Garamond"/>
                <a:ea typeface="BiauKai"/>
                <a:cs typeface="Garamond"/>
              </a:rPr>
              <a:t>School of Life Sciences</a:t>
            </a:r>
            <a:br>
              <a:rPr lang="en-US" sz="2000" dirty="0">
                <a:solidFill>
                  <a:prstClr val="white"/>
                </a:solidFill>
                <a:latin typeface="Garamond"/>
                <a:ea typeface="BiauKai"/>
                <a:cs typeface="Garamond"/>
              </a:rPr>
            </a:br>
            <a:r>
              <a:rPr lang="en-US" sz="2000" dirty="0">
                <a:solidFill>
                  <a:prstClr val="white"/>
                </a:solidFill>
                <a:latin typeface="Garamond"/>
                <a:ea typeface="BiauKai"/>
                <a:cs typeface="Garamond"/>
              </a:rPr>
              <a:t>Arizona State University</a:t>
            </a:r>
          </a:p>
        </p:txBody>
      </p:sp>
      <p:sp>
        <p:nvSpPr>
          <p:cNvPr id="3" name="Title 2"/>
          <p:cNvSpPr>
            <a:spLocks noGrp="1"/>
          </p:cNvSpPr>
          <p:nvPr>
            <p:ph type="ctrTitle"/>
          </p:nvPr>
        </p:nvSpPr>
        <p:spPr>
          <a:xfrm>
            <a:off x="1896533" y="1219199"/>
            <a:ext cx="8890000" cy="2228853"/>
          </a:xfrm>
        </p:spPr>
        <p:txBody>
          <a:bodyPr>
            <a:noAutofit/>
          </a:bodyPr>
          <a:lstStyle/>
          <a:p>
            <a:r>
              <a:rPr lang="en-US" sz="6000" dirty="0">
                <a:latin typeface="Garamond"/>
                <a:cs typeface="Garamond"/>
              </a:rPr>
              <a:t>Principles for </a:t>
            </a:r>
            <a:br>
              <a:rPr lang="en-US" sz="6000" dirty="0">
                <a:latin typeface="Garamond"/>
                <a:cs typeface="Garamond"/>
              </a:rPr>
            </a:br>
            <a:r>
              <a:rPr lang="en-US" sz="6000" dirty="0">
                <a:latin typeface="Garamond"/>
                <a:cs typeface="Garamond"/>
              </a:rPr>
              <a:t>Moving Forward, Lessons from Looking Back</a:t>
            </a:r>
            <a:endParaRPr lang="en-US" sz="4000" dirty="0">
              <a:latin typeface="Garamond"/>
              <a:cs typeface="Garamond"/>
            </a:endParaRPr>
          </a:p>
        </p:txBody>
      </p:sp>
      <p:cxnSp>
        <p:nvCxnSpPr>
          <p:cNvPr id="6" name="Straight Connector 5"/>
          <p:cNvCxnSpPr/>
          <p:nvPr/>
        </p:nvCxnSpPr>
        <p:spPr>
          <a:xfrm>
            <a:off x="2387408" y="3798455"/>
            <a:ext cx="7417191"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Varmus/wilmut</a:t>
            </a:r>
          </a:p>
        </p:txBody>
      </p:sp>
      <p:sp>
        <p:nvSpPr>
          <p:cNvPr id="13" name="TextBox 12"/>
          <p:cNvSpPr txBox="1"/>
          <p:nvPr/>
        </p:nvSpPr>
        <p:spPr>
          <a:xfrm>
            <a:off x="2133060" y="453582"/>
            <a:ext cx="7924260" cy="1938992"/>
          </a:xfrm>
          <a:prstGeom prst="rect">
            <a:avLst/>
          </a:prstGeom>
          <a:noFill/>
        </p:spPr>
        <p:txBody>
          <a:bodyPr wrap="square" rtlCol="0">
            <a:spAutoFit/>
          </a:bodyPr>
          <a:lstStyle/>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581061" y="1143004"/>
            <a:ext cx="7029878" cy="4571999"/>
          </a:xfrm>
          <a:prstGeom prst="rect">
            <a:avLst/>
          </a:prstGeom>
        </p:spPr>
      </p:pic>
      <p:sp>
        <p:nvSpPr>
          <p:cNvPr id="3" name="TextBox 2">
            <a:extLst>
              <a:ext uri="{FF2B5EF4-FFF2-40B4-BE49-F238E27FC236}">
                <a16:creationId xmlns:a16="http://schemas.microsoft.com/office/drawing/2014/main" id="{4B97FC90-1230-C04B-A105-498ABFA762A6}"/>
              </a:ext>
            </a:extLst>
          </p:cNvPr>
          <p:cNvSpPr txBox="1"/>
          <p:nvPr/>
        </p:nvSpPr>
        <p:spPr>
          <a:xfrm>
            <a:off x="2052083" y="5858933"/>
            <a:ext cx="7772400" cy="584775"/>
          </a:xfrm>
          <a:prstGeom prst="rect">
            <a:avLst/>
          </a:prstGeom>
          <a:noFill/>
        </p:spPr>
        <p:txBody>
          <a:bodyPr wrap="square" rtlCol="0">
            <a:spAutoFit/>
          </a:bodyPr>
          <a:lstStyle/>
          <a:p>
            <a:pPr algn="ctr"/>
            <a:r>
              <a:rPr lang="en-US" sz="3200" dirty="0"/>
              <a:t>Intra Cytoplasmic Sperm Injection (1991)</a:t>
            </a:r>
          </a:p>
        </p:txBody>
      </p:sp>
    </p:spTree>
    <p:extLst>
      <p:ext uri="{BB962C8B-B14F-4D97-AF65-F5344CB8AC3E}">
        <p14:creationId xmlns:p14="http://schemas.microsoft.com/office/powerpoint/2010/main" val="2836914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IVF/Louise</a:t>
            </a:r>
          </a:p>
        </p:txBody>
      </p:sp>
      <p:pic>
        <p:nvPicPr>
          <p:cNvPr id="4" name="Picture 3" descr="Screen Shot 2016-10-27 at 8.03.48 AM.png"/>
          <p:cNvPicPr>
            <a:picLocks noChangeAspect="1"/>
          </p:cNvPicPr>
          <p:nvPr/>
        </p:nvPicPr>
        <p:blipFill rotWithShape="1">
          <a:blip r:embed="rId3">
            <a:extLst>
              <a:ext uri="{28A0092B-C50C-407E-A947-70E740481C1C}">
                <a14:useLocalDpi xmlns:a14="http://schemas.microsoft.com/office/drawing/2010/main" val="0"/>
              </a:ext>
            </a:extLst>
          </a:blip>
          <a:srcRect l="3703"/>
          <a:stretch/>
        </p:blipFill>
        <p:spPr>
          <a:xfrm>
            <a:off x="2251193" y="363353"/>
            <a:ext cx="7573290" cy="5123048"/>
          </a:xfrm>
          <a:prstGeom prst="rect">
            <a:avLst/>
          </a:prstGeom>
        </p:spPr>
      </p:pic>
      <p:sp>
        <p:nvSpPr>
          <p:cNvPr id="5" name="TextBox 4"/>
          <p:cNvSpPr txBox="1"/>
          <p:nvPr/>
        </p:nvSpPr>
        <p:spPr>
          <a:xfrm>
            <a:off x="1845733" y="5672674"/>
            <a:ext cx="8398934" cy="1384995"/>
          </a:xfrm>
          <a:prstGeom prst="rect">
            <a:avLst/>
          </a:prstGeom>
          <a:noFill/>
        </p:spPr>
        <p:txBody>
          <a:bodyPr wrap="square" rtlCol="0">
            <a:spAutoFit/>
          </a:bodyPr>
          <a:lstStyle/>
          <a:p>
            <a:r>
              <a:rPr lang="en-US" sz="2800" dirty="0">
                <a:latin typeface="Garamond"/>
                <a:cs typeface="Garamond"/>
              </a:rPr>
              <a:t>“</a:t>
            </a:r>
            <a:r>
              <a:rPr lang="is-IS" sz="2800" dirty="0">
                <a:latin typeface="Garamond"/>
                <a:cs typeface="Garamond"/>
              </a:rPr>
              <a:t>…</a:t>
            </a:r>
            <a:r>
              <a:rPr lang="en-US" sz="2800" dirty="0">
                <a:latin typeface="Garamond"/>
                <a:cs typeface="Garamond"/>
              </a:rPr>
              <a:t>where there are no rules</a:t>
            </a:r>
            <a:r>
              <a:rPr lang="is-IS" sz="2800" dirty="0">
                <a:latin typeface="Garamond"/>
                <a:cs typeface="Garamond"/>
              </a:rPr>
              <a:t>…</a:t>
            </a:r>
            <a:r>
              <a:rPr lang="en-US" sz="2800" dirty="0">
                <a:latin typeface="Garamond"/>
                <a:cs typeface="Garamond"/>
              </a:rPr>
              <a:t>[because] to save lives is the ethical thing to do.” </a:t>
            </a:r>
          </a:p>
          <a:p>
            <a:endParaRPr lang="en-US" sz="2800" dirty="0"/>
          </a:p>
        </p:txBody>
      </p:sp>
    </p:spTree>
    <p:extLst>
      <p:ext uri="{BB962C8B-B14F-4D97-AF65-F5344CB8AC3E}">
        <p14:creationId xmlns:p14="http://schemas.microsoft.com/office/powerpoint/2010/main" val="6028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IVF/Louise</a:t>
            </a:r>
          </a:p>
        </p:txBody>
      </p:sp>
      <p:pic>
        <p:nvPicPr>
          <p:cNvPr id="3" name="Picture 2" descr="Screen Shot 2016-10-27 at 8.05.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855" y="857892"/>
            <a:ext cx="8380290" cy="5142219"/>
          </a:xfrm>
          <a:prstGeom prst="rect">
            <a:avLst/>
          </a:prstGeom>
        </p:spPr>
      </p:pic>
    </p:spTree>
    <p:extLst>
      <p:ext uri="{BB962C8B-B14F-4D97-AF65-F5344CB8AC3E}">
        <p14:creationId xmlns:p14="http://schemas.microsoft.com/office/powerpoint/2010/main" val="383035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976816" y="1005418"/>
            <a:ext cx="9922933" cy="5139869"/>
          </a:xfrm>
          <a:prstGeom prst="rect">
            <a:avLst/>
          </a:prstGeom>
          <a:noFill/>
        </p:spPr>
        <p:txBody>
          <a:bodyPr wrap="square" rtlCol="0">
            <a:spAutoFit/>
          </a:bodyPr>
          <a:lstStyle/>
          <a:p>
            <a:pPr algn="ctr"/>
            <a:r>
              <a:rPr lang="is-IS" sz="4800" b="1" i="1" dirty="0">
                <a:latin typeface="Garamond"/>
              </a:rPr>
              <a:t>Science races ahead, </a:t>
            </a:r>
          </a:p>
          <a:p>
            <a:pPr algn="ctr"/>
            <a:r>
              <a:rPr lang="is-IS" sz="4800" b="1" i="1" dirty="0">
                <a:latin typeface="Garamond"/>
              </a:rPr>
              <a:t>society [law, ethics] lags behind</a:t>
            </a:r>
          </a:p>
          <a:p>
            <a:pPr algn="ctr"/>
            <a:endParaRPr lang="is-IS" sz="4800" b="1" i="1" dirty="0">
              <a:latin typeface="Garamond"/>
            </a:endParaRPr>
          </a:p>
          <a:p>
            <a:r>
              <a:rPr lang="is-IS" sz="4800" dirty="0">
                <a:latin typeface="Garamond"/>
              </a:rPr>
              <a:t>“….</a:t>
            </a:r>
            <a:r>
              <a:rPr lang="en-US" sz="4800" dirty="0">
                <a:latin typeface="Garamond"/>
              </a:rPr>
              <a:t>as is always the case, the speed at which the science is advancing outpaces societies ability to grasp its implications.”  </a:t>
            </a:r>
          </a:p>
          <a:p>
            <a:endParaRPr lang="en-US" sz="4000" dirty="0">
              <a:latin typeface="Garamond"/>
              <a:cs typeface="Garamond"/>
            </a:endParaRPr>
          </a:p>
        </p:txBody>
      </p:sp>
    </p:spTree>
    <p:extLst>
      <p:ext uri="{BB962C8B-B14F-4D97-AF65-F5344CB8AC3E}">
        <p14:creationId xmlns:p14="http://schemas.microsoft.com/office/powerpoint/2010/main" val="230242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Rectangle 2"/>
          <p:cNvSpPr/>
          <p:nvPr/>
        </p:nvSpPr>
        <p:spPr>
          <a:xfrm>
            <a:off x="762000" y="793813"/>
            <a:ext cx="10648949" cy="4893647"/>
          </a:xfrm>
          <a:prstGeom prst="rect">
            <a:avLst/>
          </a:prstGeom>
        </p:spPr>
        <p:txBody>
          <a:bodyPr wrap="square">
            <a:spAutoFit/>
          </a:bodyPr>
          <a:lstStyle/>
          <a:p>
            <a:r>
              <a:rPr lang="en-US" sz="3600" dirty="0">
                <a:latin typeface="Garamond Regular"/>
              </a:rPr>
              <a:t>“new era of fundamental danger triggered by the rapid growth of genetic engineering</a:t>
            </a:r>
            <a:r>
              <a:rPr lang="is-IS" sz="3600" dirty="0">
                <a:latin typeface="Garamond Regular"/>
              </a:rPr>
              <a:t>…[</a:t>
            </a:r>
            <a:r>
              <a:rPr lang="en-US" sz="3600" dirty="0">
                <a:latin typeface="Garamond Regular"/>
              </a:rPr>
              <a:t>raises the question of] the fundamental nature of human life and the dignity and worth of the individual human being.”   </a:t>
            </a:r>
          </a:p>
          <a:p>
            <a:endParaRPr lang="en-US" sz="3600" dirty="0">
              <a:latin typeface="Garamond Regular"/>
            </a:endParaRPr>
          </a:p>
          <a:p>
            <a:r>
              <a:rPr lang="en-US" sz="3200" dirty="0">
                <a:latin typeface="Garamond Regular"/>
              </a:rPr>
              <a:t>(</a:t>
            </a:r>
            <a:r>
              <a:rPr lang="en-US" sz="3200" dirty="0">
                <a:latin typeface="Garamond" panose="02020404030301010803" pitchFamily="18" charset="0"/>
              </a:rPr>
              <a:t>Letter to Carter Administration, General Secretaries of the National Council of Churches, the Synagogue Council of America, and the United States Catholic Conference, 1980)</a:t>
            </a:r>
          </a:p>
          <a:p>
            <a:endParaRPr lang="en-US" sz="3600" dirty="0">
              <a:latin typeface="Garamond Regular"/>
            </a:endParaRPr>
          </a:p>
        </p:txBody>
      </p:sp>
    </p:spTree>
    <p:extLst>
      <p:ext uri="{BB962C8B-B14F-4D97-AF65-F5344CB8AC3E}">
        <p14:creationId xmlns:p14="http://schemas.microsoft.com/office/powerpoint/2010/main" val="47584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42535" y="1157843"/>
            <a:ext cx="8602134" cy="5909310"/>
          </a:xfrm>
          <a:prstGeom prst="rect">
            <a:avLst/>
          </a:prstGeom>
          <a:noFill/>
        </p:spPr>
        <p:txBody>
          <a:bodyPr wrap="square" rtlCol="0">
            <a:spAutoFit/>
          </a:bodyPr>
          <a:lstStyle/>
          <a:p>
            <a:pPr algn="ctr"/>
            <a:r>
              <a:rPr lang="en-US" sz="4000" b="1" i="1" dirty="0">
                <a:latin typeface="Garamond"/>
                <a:cs typeface="Garamond"/>
              </a:rPr>
              <a:t>Incremental (Reactive) Bioethics</a:t>
            </a:r>
          </a:p>
          <a:p>
            <a:endParaRPr lang="en-US" sz="4000" dirty="0">
              <a:latin typeface="Garamond"/>
              <a:cs typeface="Garamond"/>
            </a:endParaRPr>
          </a:p>
          <a:p>
            <a:r>
              <a:rPr lang="en-US" sz="4000" dirty="0">
                <a:latin typeface="Garamond"/>
                <a:cs typeface="Garamond"/>
              </a:rPr>
              <a:t>"I understand the concern about where we might go. I'm going to worry about that when I get there.”</a:t>
            </a:r>
          </a:p>
          <a:p>
            <a:endParaRPr lang="en-US" sz="4000" dirty="0">
              <a:latin typeface="Garamond"/>
              <a:cs typeface="Garamond"/>
            </a:endParaRPr>
          </a:p>
          <a:p>
            <a:endParaRPr lang="en-US" sz="4000" dirty="0">
              <a:solidFill>
                <a:srgbClr val="000000"/>
              </a:solidFill>
              <a:latin typeface="Garamond"/>
              <a:cs typeface="Garamond"/>
            </a:endParaRPr>
          </a:p>
          <a:p>
            <a:r>
              <a:rPr lang="en-US" sz="4000" dirty="0">
                <a:latin typeface="Garamond"/>
                <a:cs typeface="Garamond"/>
              </a:rPr>
              <a:t>					</a:t>
            </a:r>
          </a:p>
          <a:p>
            <a:endParaRPr lang="en-US" sz="4000" dirty="0">
              <a:solidFill>
                <a:srgbClr val="000000"/>
              </a:solidFill>
              <a:latin typeface="Garamond"/>
              <a:cs typeface="Garamond"/>
            </a:endParaRPr>
          </a:p>
          <a:p>
            <a:endParaRPr lang="en-US" dirty="0">
              <a:latin typeface="Garamond"/>
              <a:cs typeface="Garamond"/>
            </a:endParaRPr>
          </a:p>
        </p:txBody>
      </p:sp>
    </p:spTree>
    <p:extLst>
      <p:ext uri="{BB962C8B-B14F-4D97-AF65-F5344CB8AC3E}">
        <p14:creationId xmlns:p14="http://schemas.microsoft.com/office/powerpoint/2010/main" val="145503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Rectangle 2"/>
          <p:cNvSpPr/>
          <p:nvPr/>
        </p:nvSpPr>
        <p:spPr>
          <a:xfrm>
            <a:off x="1473200" y="1512837"/>
            <a:ext cx="9448799" cy="3416320"/>
          </a:xfrm>
          <a:prstGeom prst="rect">
            <a:avLst/>
          </a:prstGeom>
        </p:spPr>
        <p:txBody>
          <a:bodyPr wrap="square">
            <a:spAutoFit/>
          </a:bodyPr>
          <a:lstStyle/>
          <a:p>
            <a:pPr algn="ctr"/>
            <a:r>
              <a:rPr lang="en-US" sz="3600" b="1" i="1" dirty="0">
                <a:latin typeface="Garamond" panose="02020404030301010803" pitchFamily="18" charset="0"/>
              </a:rPr>
              <a:t>Obsolete Norms?</a:t>
            </a:r>
          </a:p>
          <a:p>
            <a:endParaRPr lang="en-US" sz="3600" dirty="0">
              <a:latin typeface="Garamond" panose="02020404030301010803" pitchFamily="18" charset="0"/>
            </a:endParaRPr>
          </a:p>
          <a:p>
            <a:r>
              <a:rPr lang="en-US" sz="3600" dirty="0">
                <a:latin typeface="Garamond" panose="02020404030301010803" pitchFamily="18" charset="0"/>
              </a:rPr>
              <a:t>“There has been a line drawn by many that says…you should refrain. That was mostly because there was no way of considering how to do that at all....so nobody was arguing that it should be done.”</a:t>
            </a:r>
          </a:p>
        </p:txBody>
      </p:sp>
    </p:spTree>
    <p:extLst>
      <p:ext uri="{BB962C8B-B14F-4D97-AF65-F5344CB8AC3E}">
        <p14:creationId xmlns:p14="http://schemas.microsoft.com/office/powerpoint/2010/main" val="160580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09800" y="2002760"/>
            <a:ext cx="7772400" cy="3246800"/>
          </a:xfrm>
        </p:spPr>
        <p:txBody>
          <a:bodyPr>
            <a:noAutofit/>
          </a:bodyPr>
          <a:lstStyle/>
          <a:p>
            <a:r>
              <a:rPr lang="en-US" sz="4000" b="1" dirty="0">
                <a:latin typeface="Garamond"/>
                <a:cs typeface="Garamond"/>
              </a:rPr>
              <a:t>Governance (of S&amp;T) is a problem of </a:t>
            </a:r>
            <a:r>
              <a:rPr lang="en-US" sz="4000" b="1" i="1" dirty="0">
                <a:latin typeface="Garamond"/>
                <a:cs typeface="Garamond"/>
              </a:rPr>
              <a:t>democratic</a:t>
            </a:r>
            <a:r>
              <a:rPr lang="en-US" sz="4000" b="1" dirty="0">
                <a:latin typeface="Garamond"/>
                <a:cs typeface="Garamond"/>
              </a:rPr>
              <a:t> governance that depends upon collectively seeing, affirming and regularly revisiting how, why, and to whom </a:t>
            </a:r>
            <a:br>
              <a:rPr lang="en-US" sz="4000" b="1" dirty="0">
                <a:latin typeface="Garamond"/>
                <a:cs typeface="Garamond"/>
              </a:rPr>
            </a:br>
            <a:r>
              <a:rPr lang="en-US" sz="4000" b="1" i="1" dirty="0">
                <a:latin typeface="Garamond"/>
                <a:cs typeface="Garamond"/>
              </a:rPr>
              <a:t>we</a:t>
            </a:r>
            <a:r>
              <a:rPr lang="en-US" sz="4000" b="1" dirty="0">
                <a:latin typeface="Garamond"/>
                <a:cs typeface="Garamond"/>
              </a:rPr>
              <a:t> delegate </a:t>
            </a:r>
            <a:br>
              <a:rPr lang="en-US" sz="4000" b="1" dirty="0">
                <a:latin typeface="Garamond"/>
                <a:cs typeface="Garamond"/>
              </a:rPr>
            </a:br>
            <a:r>
              <a:rPr lang="en-US" sz="4000" b="1" dirty="0">
                <a:latin typeface="Garamond"/>
                <a:cs typeface="Garamond"/>
              </a:rPr>
              <a:t>authority and responsibility. </a:t>
            </a:r>
            <a:br>
              <a:rPr lang="en-US" sz="4000" b="1" dirty="0">
                <a:latin typeface="Garamond"/>
                <a:cs typeface="Garamond"/>
              </a:rPr>
            </a:br>
            <a:br>
              <a:rPr lang="en-US" sz="4000" b="1" dirty="0">
                <a:latin typeface="Garamond"/>
                <a:cs typeface="Garamond"/>
              </a:rPr>
            </a:br>
            <a:endParaRPr lang="en-US" sz="4000" b="1" dirty="0">
              <a:latin typeface="Garamond"/>
              <a:cs typeface="Garamond"/>
            </a:endParaRPr>
          </a:p>
        </p:txBody>
      </p:sp>
      <p:cxnSp>
        <p:nvCxnSpPr>
          <p:cNvPr id="6" name="Straight Connector 5"/>
          <p:cNvCxnSpPr/>
          <p:nvPr/>
        </p:nvCxnSpPr>
        <p:spPr>
          <a:xfrm>
            <a:off x="2362203" y="6121448"/>
            <a:ext cx="7417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362203" y="541353"/>
            <a:ext cx="741719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3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1828800" y="2353737"/>
            <a:ext cx="9008534" cy="1569660"/>
          </a:xfrm>
          <a:prstGeom prst="rect">
            <a:avLst/>
          </a:prstGeom>
          <a:noFill/>
        </p:spPr>
        <p:txBody>
          <a:bodyPr wrap="square" rtlCol="0">
            <a:spAutoFit/>
          </a:bodyPr>
          <a:lstStyle/>
          <a:p>
            <a:r>
              <a:rPr lang="en-US" sz="4800" dirty="0">
                <a:latin typeface="Garamond"/>
                <a:cs typeface="Garamond"/>
              </a:rPr>
              <a:t>…how, if at all, </a:t>
            </a:r>
            <a:r>
              <a:rPr lang="en-US" sz="4800" i="1" dirty="0">
                <a:latin typeface="Garamond"/>
                <a:cs typeface="Garamond"/>
              </a:rPr>
              <a:t>do we as a society </a:t>
            </a:r>
            <a:r>
              <a:rPr lang="en-US" sz="4800" dirty="0">
                <a:latin typeface="Garamond"/>
                <a:cs typeface="Garamond"/>
              </a:rPr>
              <a:t>want to use this capability?”</a:t>
            </a:r>
          </a:p>
        </p:txBody>
      </p:sp>
    </p:spTree>
    <p:extLst>
      <p:ext uri="{BB962C8B-B14F-4D97-AF65-F5344CB8AC3E}">
        <p14:creationId xmlns:p14="http://schemas.microsoft.com/office/powerpoint/2010/main" val="407332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882158" y="633630"/>
            <a:ext cx="2559047" cy="3149597"/>
          </a:xfrm>
          <a:prstGeom prst="rect">
            <a:avLst/>
          </a:prstGeom>
        </p:spPr>
      </p:pic>
      <p:sp>
        <p:nvSpPr>
          <p:cNvPr id="9" name="TextBox 8"/>
          <p:cNvSpPr txBox="1"/>
          <p:nvPr/>
        </p:nvSpPr>
        <p:spPr>
          <a:xfrm>
            <a:off x="4847323" y="4209868"/>
            <a:ext cx="2628717" cy="369332"/>
          </a:xfrm>
          <a:prstGeom prst="rect">
            <a:avLst/>
          </a:prstGeom>
          <a:noFill/>
        </p:spPr>
        <p:txBody>
          <a:bodyPr wrap="none" rtlCol="0">
            <a:spAutoFit/>
          </a:bodyPr>
          <a:lstStyle/>
          <a:p>
            <a:r>
              <a:rPr lang="en-US" dirty="0">
                <a:latin typeface="Adobe Jenson Pro"/>
                <a:cs typeface="Adobe Jenson Pro"/>
              </a:rPr>
              <a:t>Sen. Ted Kennedy (D-MA)</a:t>
            </a:r>
          </a:p>
        </p:txBody>
      </p:sp>
      <p:sp>
        <p:nvSpPr>
          <p:cNvPr id="4" name="Rectangle 3"/>
          <p:cNvSpPr/>
          <p:nvPr/>
        </p:nvSpPr>
        <p:spPr>
          <a:xfrm>
            <a:off x="2128345" y="4720897"/>
            <a:ext cx="7996621" cy="1815882"/>
          </a:xfrm>
          <a:prstGeom prst="rect">
            <a:avLst/>
          </a:prstGeom>
        </p:spPr>
        <p:txBody>
          <a:bodyPr wrap="square">
            <a:spAutoFit/>
          </a:bodyPr>
          <a:lstStyle/>
          <a:p>
            <a:r>
              <a:rPr lang="en-US" sz="2800" dirty="0">
                <a:latin typeface="Garamond"/>
                <a:cs typeface="Garamond"/>
              </a:rPr>
              <a:t>“The factors under consideration [at </a:t>
            </a:r>
            <a:r>
              <a:rPr lang="en-US" sz="2800" dirty="0" err="1">
                <a:latin typeface="Garamond"/>
                <a:cs typeface="Garamond"/>
              </a:rPr>
              <a:t>Asilomar</a:t>
            </a:r>
            <a:r>
              <a:rPr lang="en-US" sz="2800" dirty="0">
                <a:latin typeface="Garamond"/>
                <a:cs typeface="Garamond"/>
              </a:rPr>
              <a:t>] extend far beyond [the scientists’] technical competence. In fact they were making public policy. And they were making it in private.”</a:t>
            </a:r>
          </a:p>
        </p:txBody>
      </p:sp>
    </p:spTree>
    <p:extLst>
      <p:ext uri="{BB962C8B-B14F-4D97-AF65-F5344CB8AC3E}">
        <p14:creationId xmlns:p14="http://schemas.microsoft.com/office/powerpoint/2010/main" val="3849321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4" name="TextBox 3">
            <a:extLst>
              <a:ext uri="{FF2B5EF4-FFF2-40B4-BE49-F238E27FC236}">
                <a16:creationId xmlns:a16="http://schemas.microsoft.com/office/drawing/2014/main" id="{60E75B89-8CB8-BE49-B821-882F3C0AB6E5}"/>
              </a:ext>
            </a:extLst>
          </p:cNvPr>
          <p:cNvSpPr txBox="1"/>
          <p:nvPr/>
        </p:nvSpPr>
        <p:spPr>
          <a:xfrm>
            <a:off x="782082" y="3149600"/>
            <a:ext cx="10854267" cy="769441"/>
          </a:xfrm>
          <a:prstGeom prst="rect">
            <a:avLst/>
          </a:prstGeom>
          <a:noFill/>
        </p:spPr>
        <p:txBody>
          <a:bodyPr wrap="square" rtlCol="0">
            <a:spAutoFit/>
          </a:bodyPr>
          <a:lstStyle/>
          <a:p>
            <a:r>
              <a:rPr lang="en-US" sz="4400" dirty="0">
                <a:latin typeface="Garamond" panose="02020404030301010803" pitchFamily="18" charset="0"/>
              </a:rPr>
              <a:t>Which way is forward (and how do we decide)?</a:t>
            </a:r>
          </a:p>
        </p:txBody>
      </p:sp>
    </p:spTree>
    <p:extLst>
      <p:ext uri="{BB962C8B-B14F-4D97-AF65-F5344CB8AC3E}">
        <p14:creationId xmlns:p14="http://schemas.microsoft.com/office/powerpoint/2010/main" val="230127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Rectangle 2"/>
          <p:cNvSpPr/>
          <p:nvPr/>
        </p:nvSpPr>
        <p:spPr>
          <a:xfrm>
            <a:off x="1456267" y="1106437"/>
            <a:ext cx="9448799" cy="4446154"/>
          </a:xfrm>
          <a:prstGeom prst="rect">
            <a:avLst/>
          </a:prstGeom>
        </p:spPr>
        <p:txBody>
          <a:bodyPr wrap="square">
            <a:spAutoFit/>
          </a:bodyPr>
          <a:lstStyle/>
          <a:p>
            <a:pPr algn="ctr"/>
            <a:r>
              <a:rPr lang="en-US" sz="3600" b="1" i="1" dirty="0">
                <a:latin typeface="Garamond" panose="02020404030301010803" pitchFamily="18" charset="0"/>
              </a:rPr>
              <a:t>“Broad Societal Consensus”</a:t>
            </a:r>
          </a:p>
          <a:p>
            <a:pPr algn="ctr"/>
            <a:endParaRPr lang="en-US" sz="3600" b="1" i="1" dirty="0">
              <a:latin typeface="Garamond" panose="02020404030301010803" pitchFamily="18" charset="0"/>
            </a:endParaRPr>
          </a:p>
          <a:p>
            <a:pPr marL="571500" indent="-571500">
              <a:lnSpc>
                <a:spcPct val="150000"/>
              </a:lnSpc>
              <a:buFont typeface="Arial" panose="020B0604020202020204" pitchFamily="34" charset="0"/>
              <a:buChar char="•"/>
            </a:pPr>
            <a:r>
              <a:rPr lang="en-US" sz="3600" dirty="0">
                <a:latin typeface="Garamond" panose="02020404030301010803" pitchFamily="18" charset="0"/>
              </a:rPr>
              <a:t>How broad is broad?</a:t>
            </a:r>
          </a:p>
          <a:p>
            <a:pPr marL="571500" indent="-571500">
              <a:lnSpc>
                <a:spcPct val="150000"/>
              </a:lnSpc>
              <a:buFont typeface="Arial" panose="020B0604020202020204" pitchFamily="34" charset="0"/>
              <a:buChar char="•"/>
            </a:pPr>
            <a:r>
              <a:rPr lang="en-US" sz="3600" dirty="0">
                <a:latin typeface="Garamond" panose="02020404030301010803" pitchFamily="18" charset="0"/>
              </a:rPr>
              <a:t>Who sets the terms of debate?</a:t>
            </a:r>
          </a:p>
          <a:p>
            <a:pPr marL="571500" indent="-571500">
              <a:lnSpc>
                <a:spcPct val="150000"/>
              </a:lnSpc>
              <a:buFont typeface="Arial" panose="020B0604020202020204" pitchFamily="34" charset="0"/>
              <a:buChar char="•"/>
            </a:pPr>
            <a:r>
              <a:rPr lang="en-US" sz="3600" dirty="0">
                <a:latin typeface="Garamond" panose="02020404030301010803" pitchFamily="18" charset="0"/>
              </a:rPr>
              <a:t>Who defines stakes and stakeholders? </a:t>
            </a:r>
          </a:p>
          <a:p>
            <a:pPr marL="571500" indent="-571500">
              <a:lnSpc>
                <a:spcPct val="150000"/>
              </a:lnSpc>
              <a:buFont typeface="Arial" panose="020B0604020202020204" pitchFamily="34" charset="0"/>
              <a:buChar char="•"/>
            </a:pPr>
            <a:r>
              <a:rPr lang="en-US" sz="3600" dirty="0">
                <a:latin typeface="Garamond" panose="02020404030301010803" pitchFamily="18" charset="0"/>
              </a:rPr>
              <a:t>What questions tend to go unasked? </a:t>
            </a:r>
          </a:p>
        </p:txBody>
      </p:sp>
    </p:spTree>
    <p:extLst>
      <p:ext uri="{BB962C8B-B14F-4D97-AF65-F5344CB8AC3E}">
        <p14:creationId xmlns:p14="http://schemas.microsoft.com/office/powerpoint/2010/main" val="1218945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pic>
        <p:nvPicPr>
          <p:cNvPr id="3" name="Picture 2" descr="Rembrandt_Christ_in_the_Storm_on_the_Lake_of_Galile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326" y="406400"/>
            <a:ext cx="4861348" cy="6045200"/>
          </a:xfrm>
          <a:prstGeom prst="rect">
            <a:avLst/>
          </a:prstGeom>
        </p:spPr>
      </p:pic>
    </p:spTree>
    <p:extLst>
      <p:ext uri="{BB962C8B-B14F-4D97-AF65-F5344CB8AC3E}">
        <p14:creationId xmlns:p14="http://schemas.microsoft.com/office/powerpoint/2010/main" val="426004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362201" y="6121448"/>
            <a:ext cx="7417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362201" y="541353"/>
            <a:ext cx="7417191"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473396" y="880538"/>
            <a:ext cx="9194800" cy="5632311"/>
          </a:xfrm>
          <a:prstGeom prst="rect">
            <a:avLst/>
          </a:prstGeom>
          <a:noFill/>
        </p:spPr>
        <p:txBody>
          <a:bodyPr wrap="square" rtlCol="0">
            <a:spAutoFit/>
          </a:bodyPr>
          <a:lstStyle/>
          <a:p>
            <a:pPr algn="ctr"/>
            <a:r>
              <a:rPr lang="en-US" sz="4000" b="1" dirty="0">
                <a:latin typeface="Garamond"/>
                <a:cs typeface="Garamond"/>
              </a:rPr>
              <a:t>Robust governance requires:</a:t>
            </a:r>
            <a:br>
              <a:rPr lang="en-US" sz="4000" b="1" dirty="0">
                <a:latin typeface="Garamond"/>
                <a:cs typeface="Garamond"/>
              </a:rPr>
            </a:br>
            <a:endParaRPr lang="en-US" sz="4000" b="1" dirty="0">
              <a:latin typeface="Garamond"/>
              <a:cs typeface="Garamond"/>
            </a:endParaRPr>
          </a:p>
          <a:p>
            <a:pPr algn="ctr"/>
            <a:r>
              <a:rPr lang="en-US" sz="4000" b="1" dirty="0">
                <a:latin typeface="Garamond"/>
                <a:cs typeface="Garamond"/>
              </a:rPr>
              <a:t>Assessing institutions, not just individual experiments and technologies.</a:t>
            </a:r>
          </a:p>
          <a:p>
            <a:pPr algn="ctr"/>
            <a:r>
              <a:rPr lang="en-US" sz="4000" b="1" dirty="0">
                <a:latin typeface="Garamond"/>
                <a:cs typeface="Garamond"/>
              </a:rPr>
              <a:t> </a:t>
            </a:r>
          </a:p>
          <a:p>
            <a:pPr algn="ctr"/>
            <a:r>
              <a:rPr lang="en-US" sz="4000" b="1" dirty="0">
                <a:latin typeface="Garamond"/>
                <a:cs typeface="Garamond"/>
              </a:rPr>
              <a:t>Looking back as well as forward to see patterns, routinized practices, frequently unasked questions. </a:t>
            </a:r>
            <a:br>
              <a:rPr lang="en-US" sz="4000" b="1" dirty="0">
                <a:latin typeface="Garamond"/>
                <a:cs typeface="Garamond"/>
              </a:rPr>
            </a:br>
            <a:endParaRPr lang="en-US" sz="4000" b="1" dirty="0"/>
          </a:p>
        </p:txBody>
      </p:sp>
    </p:spTree>
    <p:extLst>
      <p:ext uri="{BB962C8B-B14F-4D97-AF65-F5344CB8AC3E}">
        <p14:creationId xmlns:p14="http://schemas.microsoft.com/office/powerpoint/2010/main" val="4249015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362201" y="6121448"/>
            <a:ext cx="7417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362201" y="541353"/>
            <a:ext cx="7417191"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473396" y="880538"/>
            <a:ext cx="9194800" cy="4893647"/>
          </a:xfrm>
          <a:prstGeom prst="rect">
            <a:avLst/>
          </a:prstGeom>
          <a:noFill/>
        </p:spPr>
        <p:txBody>
          <a:bodyPr wrap="square" rtlCol="0">
            <a:spAutoFit/>
          </a:bodyPr>
          <a:lstStyle/>
          <a:p>
            <a:pPr algn="ctr"/>
            <a:r>
              <a:rPr lang="en-US" sz="4000" b="1" dirty="0">
                <a:latin typeface="Garamond"/>
                <a:cs typeface="Garamond"/>
              </a:rPr>
              <a:t>Robust governance requires:</a:t>
            </a:r>
            <a:br>
              <a:rPr lang="en-US" sz="4000" b="1" dirty="0">
                <a:latin typeface="Garamond"/>
                <a:cs typeface="Garamond"/>
              </a:rPr>
            </a:br>
            <a:endParaRPr lang="en-US" sz="4000" b="1" dirty="0">
              <a:latin typeface="Garamond"/>
              <a:cs typeface="Garamond"/>
            </a:endParaRPr>
          </a:p>
          <a:p>
            <a:pPr algn="ctr"/>
            <a:r>
              <a:rPr lang="en-US" sz="4000" b="1" dirty="0">
                <a:latin typeface="Garamond"/>
                <a:cs typeface="Garamond"/>
              </a:rPr>
              <a:t>building institutional capacity for inclusive participation, multiple languages, critical reflection, learning, and dissent.</a:t>
            </a:r>
          </a:p>
          <a:p>
            <a:pPr algn="ctr"/>
            <a:r>
              <a:rPr lang="en-US" sz="3600" b="1" dirty="0">
                <a:latin typeface="Garamond"/>
                <a:cs typeface="Garamond"/>
              </a:rPr>
              <a:t>(e.g. by inviting in outsiders to see what insiders cannot)</a:t>
            </a:r>
            <a:endParaRPr lang="en-US" sz="4000" b="1" dirty="0"/>
          </a:p>
        </p:txBody>
      </p:sp>
    </p:spTree>
    <p:extLst>
      <p:ext uri="{BB962C8B-B14F-4D97-AF65-F5344CB8AC3E}">
        <p14:creationId xmlns:p14="http://schemas.microsoft.com/office/powerpoint/2010/main" val="1845487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70198" y="1136501"/>
            <a:ext cx="9601200" cy="3246800"/>
          </a:xfrm>
        </p:spPr>
        <p:txBody>
          <a:bodyPr>
            <a:noAutofit/>
          </a:bodyPr>
          <a:lstStyle/>
          <a:p>
            <a:br>
              <a:rPr lang="en-US" sz="4000" b="1" dirty="0">
                <a:latin typeface="Garamond"/>
                <a:cs typeface="Garamond"/>
              </a:rPr>
            </a:br>
            <a:br>
              <a:rPr lang="en-US" sz="4000" b="1" dirty="0">
                <a:latin typeface="Garamond"/>
                <a:cs typeface="Garamond"/>
              </a:rPr>
            </a:br>
            <a:r>
              <a:rPr lang="en-US" sz="4000" b="1" dirty="0">
                <a:latin typeface="Garamond"/>
                <a:cs typeface="Garamond"/>
              </a:rPr>
              <a:t>Ethical responsibility requires asking hard questions </a:t>
            </a:r>
            <a:r>
              <a:rPr lang="en-US" sz="4000" b="1" i="1" dirty="0">
                <a:latin typeface="Garamond"/>
                <a:cs typeface="Garamond"/>
              </a:rPr>
              <a:t>together</a:t>
            </a:r>
            <a:r>
              <a:rPr lang="en-US" sz="4000" b="1" dirty="0">
                <a:latin typeface="Garamond"/>
                <a:cs typeface="Garamond"/>
              </a:rPr>
              <a:t>, and in ways that inform how science moves forward, rather than merely reacting to where it has gone.</a:t>
            </a:r>
            <a:br>
              <a:rPr lang="en-US" sz="4000" b="1" dirty="0">
                <a:latin typeface="Garamond"/>
                <a:cs typeface="Garamond"/>
              </a:rPr>
            </a:br>
            <a:br>
              <a:rPr lang="en-US" sz="4000" b="1" dirty="0">
                <a:latin typeface="Garamond"/>
                <a:cs typeface="Garamond"/>
              </a:rPr>
            </a:br>
            <a:r>
              <a:rPr lang="en-US" sz="4000" b="1" dirty="0">
                <a:latin typeface="Garamond"/>
                <a:cs typeface="Garamond"/>
              </a:rPr>
              <a:t>A commitment to ethics must be a commitment to infrastructures of participation and deliberation. </a:t>
            </a:r>
          </a:p>
        </p:txBody>
      </p:sp>
      <p:cxnSp>
        <p:nvCxnSpPr>
          <p:cNvPr id="6" name="Straight Connector 5"/>
          <p:cNvCxnSpPr/>
          <p:nvPr/>
        </p:nvCxnSpPr>
        <p:spPr>
          <a:xfrm>
            <a:off x="2362203" y="6121448"/>
            <a:ext cx="7417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362203" y="541353"/>
            <a:ext cx="741719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613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pic>
        <p:nvPicPr>
          <p:cNvPr id="4" name="Picture 3">
            <a:extLst>
              <a:ext uri="{FF2B5EF4-FFF2-40B4-BE49-F238E27FC236}">
                <a16:creationId xmlns:a16="http://schemas.microsoft.com/office/drawing/2014/main" id="{3AAB849B-0B1E-4C4B-876F-58176A05BA5F}"/>
              </a:ext>
            </a:extLst>
          </p:cNvPr>
          <p:cNvPicPr>
            <a:picLocks noChangeAspect="1"/>
          </p:cNvPicPr>
          <p:nvPr/>
        </p:nvPicPr>
        <p:blipFill>
          <a:blip r:embed="rId3"/>
          <a:stretch>
            <a:fillRect/>
          </a:stretch>
        </p:blipFill>
        <p:spPr>
          <a:xfrm>
            <a:off x="2438400" y="533400"/>
            <a:ext cx="7315200" cy="5791200"/>
          </a:xfrm>
          <a:prstGeom prst="rect">
            <a:avLst/>
          </a:prstGeom>
        </p:spPr>
      </p:pic>
    </p:spTree>
    <p:extLst>
      <p:ext uri="{BB962C8B-B14F-4D97-AF65-F5344CB8AC3E}">
        <p14:creationId xmlns:p14="http://schemas.microsoft.com/office/powerpoint/2010/main" val="168330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a:extLst>
              <a:ext uri="{FF2B5EF4-FFF2-40B4-BE49-F238E27FC236}">
                <a16:creationId xmlns:a16="http://schemas.microsoft.com/office/drawing/2014/main" id="{B6201DE5-E9C8-064A-8B2D-DD21FCFF971A}"/>
              </a:ext>
            </a:extLst>
          </p:cNvPr>
          <p:cNvSpPr txBox="1"/>
          <p:nvPr/>
        </p:nvSpPr>
        <p:spPr>
          <a:xfrm>
            <a:off x="3581400" y="3124200"/>
            <a:ext cx="5143500" cy="923330"/>
          </a:xfrm>
          <a:prstGeom prst="rect">
            <a:avLst/>
          </a:prstGeom>
          <a:noFill/>
        </p:spPr>
        <p:txBody>
          <a:bodyPr wrap="square" rtlCol="0">
            <a:spAutoFit/>
          </a:bodyPr>
          <a:lstStyle/>
          <a:p>
            <a:pPr algn="ctr"/>
            <a:r>
              <a:rPr lang="en-US" sz="5400" dirty="0">
                <a:latin typeface="Garamond" panose="02020404030301010803" pitchFamily="18" charset="0"/>
              </a:rPr>
              <a:t>Thanks!</a:t>
            </a:r>
          </a:p>
        </p:txBody>
      </p:sp>
    </p:spTree>
    <p:extLst>
      <p:ext uri="{BB962C8B-B14F-4D97-AF65-F5344CB8AC3E}">
        <p14:creationId xmlns:p14="http://schemas.microsoft.com/office/powerpoint/2010/main" val="410595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1744133" y="1134537"/>
            <a:ext cx="9008534" cy="4524315"/>
          </a:xfrm>
          <a:prstGeom prst="rect">
            <a:avLst/>
          </a:prstGeom>
          <a:noFill/>
        </p:spPr>
        <p:txBody>
          <a:bodyPr wrap="square" rtlCol="0">
            <a:spAutoFit/>
          </a:bodyPr>
          <a:lstStyle/>
          <a:p>
            <a:r>
              <a:rPr lang="en-US" sz="4800" dirty="0">
                <a:latin typeface="Garamond"/>
                <a:cs typeface="Garamond"/>
              </a:rPr>
              <a:t>“the unthinkable has become conceivable…</a:t>
            </a:r>
          </a:p>
          <a:p>
            <a:endParaRPr lang="en-US" sz="4800" dirty="0">
              <a:latin typeface="Garamond"/>
              <a:cs typeface="Garamond"/>
            </a:endParaRPr>
          </a:p>
          <a:p>
            <a:r>
              <a:rPr lang="en-US" sz="4800" dirty="0">
                <a:latin typeface="Garamond"/>
                <a:cs typeface="Garamond"/>
              </a:rPr>
              <a:t>…Now we must face the questions that arise: how, if at all, do we as a society want to use this capability?” </a:t>
            </a:r>
          </a:p>
        </p:txBody>
      </p:sp>
    </p:spTree>
    <p:extLst>
      <p:ext uri="{BB962C8B-B14F-4D97-AF65-F5344CB8AC3E}">
        <p14:creationId xmlns:p14="http://schemas.microsoft.com/office/powerpoint/2010/main" val="397748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1744133" y="1134537"/>
            <a:ext cx="9008534" cy="4524315"/>
          </a:xfrm>
          <a:prstGeom prst="rect">
            <a:avLst/>
          </a:prstGeom>
          <a:noFill/>
        </p:spPr>
        <p:txBody>
          <a:bodyPr wrap="square" rtlCol="0">
            <a:spAutoFit/>
          </a:bodyPr>
          <a:lstStyle/>
          <a:p>
            <a:r>
              <a:rPr lang="en-US" sz="4800" dirty="0">
                <a:latin typeface="Garamond"/>
                <a:cs typeface="Garamond"/>
              </a:rPr>
              <a:t>“the unthinkable has become </a:t>
            </a:r>
            <a:r>
              <a:rPr lang="en-US" sz="4800" b="1" i="1" dirty="0">
                <a:latin typeface="Garamond"/>
                <a:cs typeface="Garamond"/>
              </a:rPr>
              <a:t>actual</a:t>
            </a:r>
            <a:r>
              <a:rPr lang="en-US" sz="4800" dirty="0">
                <a:latin typeface="Garamond"/>
                <a:cs typeface="Garamond"/>
              </a:rPr>
              <a:t>…</a:t>
            </a:r>
          </a:p>
          <a:p>
            <a:endParaRPr lang="en-US" sz="4800" dirty="0">
              <a:latin typeface="Garamond"/>
              <a:cs typeface="Garamond"/>
            </a:endParaRPr>
          </a:p>
          <a:p>
            <a:r>
              <a:rPr lang="en-US" sz="4800" dirty="0">
                <a:latin typeface="Garamond"/>
                <a:cs typeface="Garamond"/>
              </a:rPr>
              <a:t>…Now we must face the questions that arise: how, if at all, do we as a society want to use this capability?”</a:t>
            </a:r>
          </a:p>
        </p:txBody>
      </p:sp>
    </p:spTree>
    <p:extLst>
      <p:ext uri="{BB962C8B-B14F-4D97-AF65-F5344CB8AC3E}">
        <p14:creationId xmlns:p14="http://schemas.microsoft.com/office/powerpoint/2010/main" val="46628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1434016" y="2829987"/>
            <a:ext cx="9008534" cy="1754326"/>
          </a:xfrm>
          <a:prstGeom prst="rect">
            <a:avLst/>
          </a:prstGeom>
          <a:noFill/>
        </p:spPr>
        <p:txBody>
          <a:bodyPr wrap="square" rtlCol="0">
            <a:spAutoFit/>
          </a:bodyPr>
          <a:lstStyle/>
          <a:p>
            <a:pPr algn="ctr"/>
            <a:r>
              <a:rPr lang="en-US" sz="5400" dirty="0">
                <a:latin typeface="Garamond"/>
                <a:cs typeface="Garamond"/>
              </a:rPr>
              <a:t>How did we get here?</a:t>
            </a:r>
          </a:p>
          <a:p>
            <a:pPr algn="ctr"/>
            <a:r>
              <a:rPr lang="en-US" sz="5400" dirty="0">
                <a:latin typeface="Garamond"/>
                <a:cs typeface="Garamond"/>
              </a:rPr>
              <a:t>(And how can we do better?)</a:t>
            </a:r>
          </a:p>
        </p:txBody>
      </p:sp>
    </p:spTree>
    <p:extLst>
      <p:ext uri="{BB962C8B-B14F-4D97-AF65-F5344CB8AC3E}">
        <p14:creationId xmlns:p14="http://schemas.microsoft.com/office/powerpoint/2010/main" val="4123827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74899" y="1708001"/>
            <a:ext cx="8991798" cy="3246800"/>
          </a:xfrm>
        </p:spPr>
        <p:txBody>
          <a:bodyPr>
            <a:noAutofit/>
          </a:bodyPr>
          <a:lstStyle/>
          <a:p>
            <a:r>
              <a:rPr lang="en-US" sz="4000" dirty="0">
                <a:latin typeface="Garamond"/>
                <a:cs typeface="Garamond"/>
              </a:rPr>
              <a:t>The ways we think and speak about scientific and technological change shapes the ways we guide and govern it.  </a:t>
            </a:r>
          </a:p>
        </p:txBody>
      </p:sp>
      <p:cxnSp>
        <p:nvCxnSpPr>
          <p:cNvPr id="6" name="Straight Connector 5"/>
          <p:cNvCxnSpPr/>
          <p:nvPr/>
        </p:nvCxnSpPr>
        <p:spPr>
          <a:xfrm>
            <a:off x="2362203" y="6121448"/>
            <a:ext cx="7417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362203" y="541353"/>
            <a:ext cx="741719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40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dirty="0"/>
              <a:t>Project overview</a:t>
            </a:r>
          </a:p>
        </p:txBody>
      </p:sp>
      <p:sp>
        <p:nvSpPr>
          <p:cNvPr id="3" name="TextBox 2"/>
          <p:cNvSpPr txBox="1"/>
          <p:nvPr/>
        </p:nvSpPr>
        <p:spPr>
          <a:xfrm>
            <a:off x="1892791" y="2847738"/>
            <a:ext cx="8090984" cy="3170099"/>
          </a:xfrm>
          <a:prstGeom prst="rect">
            <a:avLst/>
          </a:prstGeom>
          <a:noFill/>
        </p:spPr>
        <p:txBody>
          <a:bodyPr wrap="square" rtlCol="0">
            <a:spAutoFit/>
          </a:bodyPr>
          <a:lstStyle/>
          <a:p>
            <a:r>
              <a:rPr lang="en-US" sz="4000" dirty="0">
                <a:latin typeface="Garamond"/>
              </a:rPr>
              <a:t>“germline editing is going to happen, and to think otherwise is naïve</a:t>
            </a:r>
            <a:r>
              <a:rPr lang="is-IS" sz="4000" dirty="0">
                <a:latin typeface="Garamond"/>
              </a:rPr>
              <a:t>…”</a:t>
            </a:r>
          </a:p>
          <a:p>
            <a:endParaRPr lang="is-IS" sz="4000" dirty="0">
              <a:latin typeface="Garamond"/>
            </a:endParaRPr>
          </a:p>
          <a:p>
            <a:endParaRPr lang="is-IS" sz="4000" dirty="0">
              <a:latin typeface="Garamond"/>
              <a:cs typeface="Garamond"/>
            </a:endParaRPr>
          </a:p>
          <a:p>
            <a:endParaRPr lang="en-US" sz="4000" dirty="0">
              <a:latin typeface="Garamond"/>
              <a:cs typeface="Garamond"/>
            </a:endParaRPr>
          </a:p>
        </p:txBody>
      </p:sp>
      <p:sp>
        <p:nvSpPr>
          <p:cNvPr id="4" name="TextBox 3">
            <a:extLst>
              <a:ext uri="{FF2B5EF4-FFF2-40B4-BE49-F238E27FC236}">
                <a16:creationId xmlns:a16="http://schemas.microsoft.com/office/drawing/2014/main" id="{D0E7255D-961C-D542-A6B9-8BB9652D6DD7}"/>
              </a:ext>
            </a:extLst>
          </p:cNvPr>
          <p:cNvSpPr txBox="1"/>
          <p:nvPr/>
        </p:nvSpPr>
        <p:spPr>
          <a:xfrm>
            <a:off x="808567" y="996302"/>
            <a:ext cx="9334500" cy="707886"/>
          </a:xfrm>
          <a:prstGeom prst="rect">
            <a:avLst/>
          </a:prstGeom>
          <a:noFill/>
        </p:spPr>
        <p:txBody>
          <a:bodyPr wrap="square" rtlCol="0">
            <a:spAutoFit/>
          </a:bodyPr>
          <a:lstStyle/>
          <a:p>
            <a:pPr algn="ctr"/>
            <a:r>
              <a:rPr lang="en-US" sz="4000" b="1" i="1" dirty="0">
                <a:latin typeface="Garamond" panose="02020404030301010803" pitchFamily="18" charset="0"/>
              </a:rPr>
              <a:t>Self fulfilling prophecy</a:t>
            </a:r>
          </a:p>
        </p:txBody>
      </p:sp>
    </p:spTree>
    <p:extLst>
      <p:ext uri="{BB962C8B-B14F-4D97-AF65-F5344CB8AC3E}">
        <p14:creationId xmlns:p14="http://schemas.microsoft.com/office/powerpoint/2010/main" val="319075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3"/>
            <a:ext cx="7772400" cy="1470025"/>
          </a:xfrm>
        </p:spPr>
        <p:txBody>
          <a:bodyPr/>
          <a:lstStyle/>
          <a:p>
            <a:r>
              <a:rPr lang="en-US" dirty="0"/>
              <a:t>IVF/Louise</a:t>
            </a:r>
          </a:p>
        </p:txBody>
      </p:sp>
      <p:pic>
        <p:nvPicPr>
          <p:cNvPr id="7" name="Picture 6">
            <a:extLst>
              <a:ext uri="{FF2B5EF4-FFF2-40B4-BE49-F238E27FC236}">
                <a16:creationId xmlns:a16="http://schemas.microsoft.com/office/drawing/2014/main" id="{070755CC-E613-314C-A308-1405D685E7C2}"/>
              </a:ext>
            </a:extLst>
          </p:cNvPr>
          <p:cNvPicPr>
            <a:picLocks noChangeAspect="1"/>
          </p:cNvPicPr>
          <p:nvPr/>
        </p:nvPicPr>
        <p:blipFill rotWithShape="1">
          <a:blip r:embed="rId3"/>
          <a:srcRect b="8144"/>
          <a:stretch/>
        </p:blipFill>
        <p:spPr>
          <a:xfrm>
            <a:off x="1676400" y="394544"/>
            <a:ext cx="8941777" cy="6101479"/>
          </a:xfrm>
          <a:prstGeom prst="rect">
            <a:avLst/>
          </a:prstGeom>
        </p:spPr>
      </p:pic>
    </p:spTree>
    <p:extLst>
      <p:ext uri="{BB962C8B-B14F-4D97-AF65-F5344CB8AC3E}">
        <p14:creationId xmlns:p14="http://schemas.microsoft.com/office/powerpoint/2010/main" val="1770605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083" y="-1622154"/>
            <a:ext cx="7772400" cy="1470025"/>
          </a:xfrm>
        </p:spPr>
        <p:txBody>
          <a:bodyPr/>
          <a:lstStyle/>
          <a:p>
            <a:r>
              <a:rPr lang="en-US" sz="5400" dirty="0"/>
              <a:t>carr</a:t>
            </a:r>
          </a:p>
        </p:txBody>
      </p:sp>
      <p:sp>
        <p:nvSpPr>
          <p:cNvPr id="5" name="TextBox 4"/>
          <p:cNvSpPr txBox="1"/>
          <p:nvPr/>
        </p:nvSpPr>
        <p:spPr>
          <a:xfrm>
            <a:off x="1558526" y="6019045"/>
            <a:ext cx="8759514" cy="646331"/>
          </a:xfrm>
          <a:prstGeom prst="rect">
            <a:avLst/>
          </a:prstGeom>
          <a:noFill/>
        </p:spPr>
        <p:txBody>
          <a:bodyPr wrap="none" rtlCol="0">
            <a:spAutoFit/>
          </a:bodyPr>
          <a:lstStyle/>
          <a:p>
            <a:r>
              <a:rPr lang="en-US" sz="3600" dirty="0">
                <a:latin typeface="Cambria"/>
              </a:rPr>
              <a:t>Robert Edwards and Patrick Steptoe (1978)</a:t>
            </a:r>
          </a:p>
        </p:txBody>
      </p:sp>
      <p:pic>
        <p:nvPicPr>
          <p:cNvPr id="6" name="Picture 5"/>
          <p:cNvPicPr>
            <a:picLocks noChangeAspect="1"/>
          </p:cNvPicPr>
          <p:nvPr/>
        </p:nvPicPr>
        <p:blipFill>
          <a:blip r:embed="rId3"/>
          <a:stretch>
            <a:fillRect/>
          </a:stretch>
        </p:blipFill>
        <p:spPr>
          <a:xfrm>
            <a:off x="1874283" y="385707"/>
            <a:ext cx="8128000" cy="5384800"/>
          </a:xfrm>
          <a:prstGeom prst="rect">
            <a:avLst/>
          </a:prstGeom>
        </p:spPr>
      </p:pic>
    </p:spTree>
    <p:extLst>
      <p:ext uri="{BB962C8B-B14F-4D97-AF65-F5344CB8AC3E}">
        <p14:creationId xmlns:p14="http://schemas.microsoft.com/office/powerpoint/2010/main" val="19577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8578</TotalTime>
  <Words>2721</Words>
  <Application>Microsoft Macintosh PowerPoint</Application>
  <PresentationFormat>Widescreen</PresentationFormat>
  <Paragraphs>184</Paragraphs>
  <Slides>26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Adobe Jenson Pro</vt:lpstr>
      <vt:lpstr>Arial</vt:lpstr>
      <vt:lpstr>BiauKai</vt:lpstr>
      <vt:lpstr>Calibri</vt:lpstr>
      <vt:lpstr>Cambria</vt:lpstr>
      <vt:lpstr>Garamond</vt:lpstr>
      <vt:lpstr>Garamond Regular</vt:lpstr>
      <vt:lpstr>Office Theme</vt:lpstr>
      <vt:lpstr>Principles for  Moving Forward, Lessons from Looking Back</vt:lpstr>
      <vt:lpstr>Project overview</vt:lpstr>
      <vt:lpstr>Project overview</vt:lpstr>
      <vt:lpstr>Project overview</vt:lpstr>
      <vt:lpstr>Project overview</vt:lpstr>
      <vt:lpstr>The ways we think and speak about scientific and technological change shapes the ways we guide and govern it.  </vt:lpstr>
      <vt:lpstr>Project overview</vt:lpstr>
      <vt:lpstr>IVF/Louise</vt:lpstr>
      <vt:lpstr>carr</vt:lpstr>
      <vt:lpstr>Varmus/wilmut</vt:lpstr>
      <vt:lpstr>IVF/Louise</vt:lpstr>
      <vt:lpstr>IVF/Louise</vt:lpstr>
      <vt:lpstr>Project overview</vt:lpstr>
      <vt:lpstr>Project overview</vt:lpstr>
      <vt:lpstr>PowerPoint Presentation</vt:lpstr>
      <vt:lpstr>Project overview</vt:lpstr>
      <vt:lpstr>Governance (of S&amp;T) is a problem of democratic governance that depends upon collectively seeing, affirming and regularly revisiting how, why, and to whom  we delegate  authority and responsibility.   </vt:lpstr>
      <vt:lpstr>Project overview</vt:lpstr>
      <vt:lpstr>PowerPoint Presentation</vt:lpstr>
      <vt:lpstr>Project overview</vt:lpstr>
      <vt:lpstr>Project overview</vt:lpstr>
      <vt:lpstr>PowerPoint Presentation</vt:lpstr>
      <vt:lpstr>PowerPoint Presentation</vt:lpstr>
      <vt:lpstr>  Ethical responsibility requires asking hard questions together, and in ways that inform how science moves forward, rather than merely reacting to where it has gone.  A commitment to ethics must be a commitment to infrastructures of participation and deliberation. </vt:lpstr>
      <vt:lpstr>Project overview</vt:lpstr>
      <vt:lpstr>Project overview</vt:lpstr>
    </vt:vector>
  </TitlesOfParts>
  <Manager/>
  <Company>Harvard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subject/>
  <dc:creator>Ben Hurlbut</dc:creator>
  <cp:keywords/>
  <dc:description/>
  <cp:lastModifiedBy>Ben Hurlbut</cp:lastModifiedBy>
  <cp:revision>117</cp:revision>
  <cp:lastPrinted>2010-09-24T04:30:14Z</cp:lastPrinted>
  <dcterms:created xsi:type="dcterms:W3CDTF">2015-05-27T14:18:43Z</dcterms:created>
  <dcterms:modified xsi:type="dcterms:W3CDTF">2018-11-28T22:52:27Z</dcterms:modified>
  <cp:category/>
</cp:coreProperties>
</file>